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rawings/drawing1.xml" ContentType="application/vnd.openxmlformats-officedocument.drawingml.chartshapes+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commentAuthors.xml" ContentType="application/vnd.openxmlformats-officedocument.presentationml.commentAuthors+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3.xml" ContentType="application/vnd.openxmlformats-officedocument.drawingml.chart+xml"/>
  <Override PartName="/ppt/charts/colors3.xml" ContentType="application/vnd.ms-office.chartcolorstyle+xml"/>
  <Override PartName="/ppt/charts/style3.xml" ContentType="application/vnd.ms-office.chartstyle+xml"/>
  <Override PartName="/ppt/charts/colors5.xml" ContentType="application/vnd.ms-office.chartcolorstyle+xml"/>
  <Override PartName="/ppt/charts/chart5.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5.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מחבר" initials="א"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E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1" autoAdjust="0"/>
    <p:restoredTop sz="85872" autoAdjust="0"/>
  </p:normalViewPr>
  <p:slideViewPr>
    <p:cSldViewPr snapToGrid="0">
      <p:cViewPr varScale="1">
        <p:scale>
          <a:sx n="57" d="100"/>
          <a:sy n="57" d="100"/>
        </p:scale>
        <p:origin x="930" y="78"/>
      </p:cViewPr>
      <p:guideLst/>
    </p:cSldViewPr>
  </p:slideViewPr>
  <p:outlineViewPr>
    <p:cViewPr>
      <p:scale>
        <a:sx n="33" d="100"/>
        <a:sy n="33" d="100"/>
      </p:scale>
      <p:origin x="0" y="-50739"/>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file:///\\yaar-fs-16\Users\ronenk\&#1500;&#1497;&#1502;&#1493;&#1491;&#1497;&#1501;\&#1508;&#1512;&#1493;&#1497;&#1511;&#1496;%20&#1502;&#1495;&#1511;&#1512;%20&#1489;&#1502;&#1491;&#1506;&#1497;%20&#1492;&#1495;&#1497;&#1497;&#1501;\&#1514;&#1493;&#1510;&#1488;&#1493;&#1514;\&#1508;&#1504;&#1496;&#1512;&#1493;&#1496;&#1512;\Copy%20of%20&#1504;&#1497;&#1514;&#1493;&#1495;%20&#1514;&#1493;&#1510;&#1488;&#1493;&#1514;%20&#1508;&#1504;&#1496;&#1512;&#1493;&#1502;&#1496;&#151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ropbox\&#1512;&#1493;&#1504;&#1503;\&#1500;&#1497;&#1502;&#1493;&#1491;&#1497;&#1501;\&#1508;&#1512;&#1493;&#1497;&#1511;&#1496;%20&#1502;&#1495;&#1511;&#1512;%20&#1489;&#1502;&#1491;&#1506;&#1497;%20&#1492;&#1495;&#1497;&#1497;&#1501;\&#1514;&#1493;&#1510;&#1488;&#1493;&#1514;\&#1502;&#1491;&#1491;&#1497;%20&#1511;&#1512;&#1511;&#1506;\2022-01-23-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Dropbox\&#1512;&#1493;&#1504;&#1503;\&#1500;&#1497;&#1502;&#1493;&#1491;&#1497;&#1501;\&#1508;&#1512;&#1493;&#1497;&#1511;&#1496;%20&#1502;&#1495;&#1511;&#1512;%20&#1489;&#1502;&#1491;&#1506;&#1497;%20&#1492;&#1495;&#1497;&#1497;&#1501;\&#1514;&#1493;&#1510;&#1488;&#1493;&#1514;\&#1502;&#1491;&#1491;&#1497;%20&#1511;&#1512;&#1511;&#1506;\2022-01-23-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yaar-fs-16\Users\ronenk\&#1500;&#1497;&#1502;&#1493;&#1491;&#1497;&#1501;\&#1508;&#1512;&#1493;&#1497;&#1511;&#1496;%20&#1502;&#1495;&#1511;&#1512;%20&#1489;&#1502;&#1491;&#1506;&#1497;%20&#1492;&#1495;&#1497;&#1497;&#1501;\&#1514;&#1493;&#1510;&#1488;&#1493;&#1514;\&#1505;&#1508;&#1497;&#1512;&#1514;%20&#1488;&#1511;&#1512;&#1497;&#1493;&#1514;\&#1514;&#1493;&#1510;&#1488;&#1493;&#1514;%20&#1505;&#1508;&#1497;&#1512;&#1514;%20&#1488;&#1511;&#1512;&#1497;&#1493;&#151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yaar-fs-16\Users\ronenk\&#1500;&#1497;&#1502;&#1493;&#1491;&#1497;&#1501;\&#1508;&#1512;&#1493;&#1497;&#1511;&#1496;%20&#1502;&#1495;&#1511;&#1512;%20&#1489;&#1502;&#1491;&#1506;&#1497;%20&#1492;&#1495;&#1497;&#1497;&#1501;\&#1514;&#1493;&#1510;&#1488;&#1493;&#1514;\&#1505;&#1508;&#1497;&#1512;&#1514;%20&#1488;&#1511;&#1512;&#1497;&#1493;&#1514;\&#1514;&#1493;&#1510;&#1488;&#1493;&#1514;%20&#1505;&#1508;&#1497;&#1512;&#1514;%20&#1488;&#1511;&#1512;&#1497;&#1493;&#151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a:t>התנגדות</a:t>
            </a:r>
            <a:r>
              <a:rPr lang="he-IL" sz="1800" b="0" i="0" u="none" strike="noStrike" kern="1200" spc="0" baseline="0">
                <a:solidFill>
                  <a:sysClr val="windowText" lastClr="000000">
                    <a:lumMod val="65000"/>
                    <a:lumOff val="35000"/>
                  </a:sysClr>
                </a:solidFill>
                <a:latin typeface="+mn-lt"/>
                <a:ea typeface="+mn-ea"/>
                <a:cs typeface="+mn-cs"/>
              </a:rPr>
              <a:t> </a:t>
            </a:r>
            <a:r>
              <a:rPr lang="he-IL" sz="1800"/>
              <a:t>לחדירה</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scatterChart>
        <c:scatterStyle val="lineMarker"/>
        <c:varyColors val="0"/>
        <c:ser>
          <c:idx val="0"/>
          <c:order val="0"/>
          <c:tx>
            <c:strRef>
              <c:f>גיליון1!$D$7</c:f>
              <c:strCache>
                <c:ptCount val="1"/>
                <c:pt idx="0">
                  <c:v>חשופות מועד א'</c:v>
                </c:pt>
              </c:strCache>
            </c:strRef>
          </c:tx>
          <c:spPr>
            <a:ln w="31750"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errBars>
            <c:errDir val="x"/>
            <c:errBarType val="both"/>
            <c:errValType val="cust"/>
            <c:noEndCap val="0"/>
            <c:plus>
              <c:numRef>
                <c:f>גיליון1!$E$8:$E$27</c:f>
                <c:numCache>
                  <c:formatCode>General</c:formatCode>
                  <c:ptCount val="20"/>
                  <c:pt idx="0">
                    <c:v>1.7882720000000001E-2</c:v>
                  </c:pt>
                  <c:pt idx="1">
                    <c:v>2.3753650000000001E-2</c:v>
                  </c:pt>
                  <c:pt idx="2">
                    <c:v>2.861381E-2</c:v>
                  </c:pt>
                  <c:pt idx="3">
                    <c:v>4.3076160000000002E-2</c:v>
                  </c:pt>
                  <c:pt idx="4">
                    <c:v>4.854837E-2</c:v>
                  </c:pt>
                  <c:pt idx="5">
                    <c:v>5.3867770000000002E-2</c:v>
                  </c:pt>
                  <c:pt idx="6">
                    <c:v>6.0210859999999998E-2</c:v>
                  </c:pt>
                  <c:pt idx="7">
                    <c:v>5.8061870000000002E-2</c:v>
                  </c:pt>
                  <c:pt idx="8">
                    <c:v>5.5091460000000002E-2</c:v>
                  </c:pt>
                  <c:pt idx="9">
                    <c:v>5.6620690000000001E-2</c:v>
                  </c:pt>
                  <c:pt idx="10">
                    <c:v>6.665625E-2</c:v>
                  </c:pt>
                  <c:pt idx="11">
                    <c:v>7.1976079999999998E-2</c:v>
                  </c:pt>
                  <c:pt idx="12">
                    <c:v>7.3652049999999997E-2</c:v>
                  </c:pt>
                  <c:pt idx="13">
                    <c:v>7.6759030000000006E-2</c:v>
                  </c:pt>
                  <c:pt idx="14">
                    <c:v>7.5833300000000006E-2</c:v>
                  </c:pt>
                  <c:pt idx="15">
                    <c:v>6.5527299999999997E-2</c:v>
                  </c:pt>
                  <c:pt idx="16">
                    <c:v>6.7719390000000004E-2</c:v>
                  </c:pt>
                  <c:pt idx="17">
                    <c:v>6.7187049999999998E-2</c:v>
                  </c:pt>
                  <c:pt idx="18">
                    <c:v>6.230757E-2</c:v>
                  </c:pt>
                  <c:pt idx="19">
                    <c:v>6.3009309999999999E-2</c:v>
                  </c:pt>
                </c:numCache>
              </c:numRef>
            </c:plus>
            <c:minus>
              <c:numRef>
                <c:f>גיליון1!$E$8:$E$27</c:f>
                <c:numCache>
                  <c:formatCode>General</c:formatCode>
                  <c:ptCount val="20"/>
                  <c:pt idx="0">
                    <c:v>1.7882720000000001E-2</c:v>
                  </c:pt>
                  <c:pt idx="1">
                    <c:v>2.3753650000000001E-2</c:v>
                  </c:pt>
                  <c:pt idx="2">
                    <c:v>2.861381E-2</c:v>
                  </c:pt>
                  <c:pt idx="3">
                    <c:v>4.3076160000000002E-2</c:v>
                  </c:pt>
                  <c:pt idx="4">
                    <c:v>4.854837E-2</c:v>
                  </c:pt>
                  <c:pt idx="5">
                    <c:v>5.3867770000000002E-2</c:v>
                  </c:pt>
                  <c:pt idx="6">
                    <c:v>6.0210859999999998E-2</c:v>
                  </c:pt>
                  <c:pt idx="7">
                    <c:v>5.8061870000000002E-2</c:v>
                  </c:pt>
                  <c:pt idx="8">
                    <c:v>5.5091460000000002E-2</c:v>
                  </c:pt>
                  <c:pt idx="9">
                    <c:v>5.6620690000000001E-2</c:v>
                  </c:pt>
                  <c:pt idx="10">
                    <c:v>6.665625E-2</c:v>
                  </c:pt>
                  <c:pt idx="11">
                    <c:v>7.1976079999999998E-2</c:v>
                  </c:pt>
                  <c:pt idx="12">
                    <c:v>7.3652049999999997E-2</c:v>
                  </c:pt>
                  <c:pt idx="13">
                    <c:v>7.6759030000000006E-2</c:v>
                  </c:pt>
                  <c:pt idx="14">
                    <c:v>7.5833300000000006E-2</c:v>
                  </c:pt>
                  <c:pt idx="15">
                    <c:v>6.5527299999999997E-2</c:v>
                  </c:pt>
                  <c:pt idx="16">
                    <c:v>6.7719390000000004E-2</c:v>
                  </c:pt>
                  <c:pt idx="17">
                    <c:v>6.7187049999999998E-2</c:v>
                  </c:pt>
                  <c:pt idx="18">
                    <c:v>6.230757E-2</c:v>
                  </c:pt>
                  <c:pt idx="19">
                    <c:v>6.3009309999999999E-2</c:v>
                  </c:pt>
                </c:numCache>
              </c:numRef>
            </c:minus>
            <c:spPr>
              <a:noFill/>
              <a:ln w="12700" cap="flat" cmpd="sng" algn="ctr">
                <a:solidFill>
                  <a:schemeClr val="accent4">
                    <a:lumMod val="50000"/>
                  </a:schemeClr>
                </a:solidFill>
                <a:round/>
              </a:ln>
              <a:effectLst/>
            </c:spPr>
          </c:errBars>
          <c:xVal>
            <c:numRef>
              <c:f>גיליון1!$D$8:$D$27</c:f>
              <c:numCache>
                <c:formatCode>0.000</c:formatCode>
                <c:ptCount val="20"/>
                <c:pt idx="0">
                  <c:v>0.35249999999999998</c:v>
                </c:pt>
                <c:pt idx="1">
                  <c:v>0.38750000000000001</c:v>
                </c:pt>
                <c:pt idx="2">
                  <c:v>0.42499999999999999</c:v>
                </c:pt>
                <c:pt idx="3" formatCode="General">
                  <c:v>0.52249999999999996</c:v>
                </c:pt>
                <c:pt idx="4" formatCode="General">
                  <c:v>0.60499999999999998</c:v>
                </c:pt>
                <c:pt idx="5" formatCode="General">
                  <c:v>0.67249999999999999</c:v>
                </c:pt>
                <c:pt idx="6" formatCode="General">
                  <c:v>0.755</c:v>
                </c:pt>
                <c:pt idx="7" formatCode="General">
                  <c:v>0.87</c:v>
                </c:pt>
                <c:pt idx="8" formatCode="General">
                  <c:v>0.91749999999999998</c:v>
                </c:pt>
                <c:pt idx="9" formatCode="General">
                  <c:v>0.97750000000000004</c:v>
                </c:pt>
                <c:pt idx="10" formatCode="General">
                  <c:v>1.07</c:v>
                </c:pt>
                <c:pt idx="11" formatCode="General">
                  <c:v>1.075</c:v>
                </c:pt>
                <c:pt idx="12" formatCode="General">
                  <c:v>1.1358999999999999</c:v>
                </c:pt>
                <c:pt idx="13" formatCode="General">
                  <c:v>1.1794899999999999</c:v>
                </c:pt>
                <c:pt idx="14" formatCode="General">
                  <c:v>1.2461500000000001</c:v>
                </c:pt>
                <c:pt idx="15" formatCode="General">
                  <c:v>1.35385</c:v>
                </c:pt>
                <c:pt idx="16" formatCode="General">
                  <c:v>1.31026</c:v>
                </c:pt>
                <c:pt idx="17" formatCode="General">
                  <c:v>1.4205099999999999</c:v>
                </c:pt>
                <c:pt idx="18" formatCode="General">
                  <c:v>1.42821</c:v>
                </c:pt>
                <c:pt idx="19" formatCode="General">
                  <c:v>1.4820500000000001</c:v>
                </c:pt>
              </c:numCache>
            </c:numRef>
          </c:xVal>
          <c:yVal>
            <c:numRef>
              <c:f>גיליון1!$C$8:$C$27</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yVal>
          <c:smooth val="0"/>
          <c:extLst>
            <c:ext xmlns:c16="http://schemas.microsoft.com/office/drawing/2014/chart" uri="{C3380CC4-5D6E-409C-BE32-E72D297353CC}">
              <c16:uniqueId val="{00000000-8EBE-4808-8844-F874D57CBC3E}"/>
            </c:ext>
          </c:extLst>
        </c:ser>
        <c:ser>
          <c:idx val="2"/>
          <c:order val="1"/>
          <c:tx>
            <c:strRef>
              <c:f>גיליון1!$F$7</c:f>
              <c:strCache>
                <c:ptCount val="1"/>
                <c:pt idx="0">
                  <c:v>ג"ש 
מועד א'</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errBars>
            <c:errDir val="x"/>
            <c:errBarType val="both"/>
            <c:errValType val="cust"/>
            <c:noEndCap val="0"/>
            <c:plus>
              <c:numRef>
                <c:f>גיליון1!$G$8:$G$27</c:f>
                <c:numCache>
                  <c:formatCode>General</c:formatCode>
                  <c:ptCount val="20"/>
                  <c:pt idx="0">
                    <c:v>1.7882720000000001E-2</c:v>
                  </c:pt>
                  <c:pt idx="1">
                    <c:v>2.3753650000000001E-2</c:v>
                  </c:pt>
                  <c:pt idx="2">
                    <c:v>2.861381E-2</c:v>
                  </c:pt>
                  <c:pt idx="3">
                    <c:v>4.3076160000000002E-2</c:v>
                  </c:pt>
                  <c:pt idx="4">
                    <c:v>4.854837E-2</c:v>
                  </c:pt>
                  <c:pt idx="5">
                    <c:v>5.3867770000000002E-2</c:v>
                  </c:pt>
                  <c:pt idx="6">
                    <c:v>6.0210859999999998E-2</c:v>
                  </c:pt>
                  <c:pt idx="7">
                    <c:v>5.8061870000000002E-2</c:v>
                  </c:pt>
                  <c:pt idx="8">
                    <c:v>5.5091460000000002E-2</c:v>
                  </c:pt>
                  <c:pt idx="9">
                    <c:v>5.6620690000000001E-2</c:v>
                  </c:pt>
                  <c:pt idx="10">
                    <c:v>6.665625E-2</c:v>
                  </c:pt>
                  <c:pt idx="11">
                    <c:v>7.1976079999999998E-2</c:v>
                  </c:pt>
                  <c:pt idx="12">
                    <c:v>7.2649930000000001E-2</c:v>
                  </c:pt>
                  <c:pt idx="13">
                    <c:v>7.571464E-2</c:v>
                  </c:pt>
                  <c:pt idx="14">
                    <c:v>7.4801510000000002E-2</c:v>
                  </c:pt>
                  <c:pt idx="15">
                    <c:v>6.4635730000000002E-2</c:v>
                  </c:pt>
                  <c:pt idx="16">
                    <c:v>6.6797990000000002E-2</c:v>
                  </c:pt>
                  <c:pt idx="17">
                    <c:v>6.6272899999999996E-2</c:v>
                  </c:pt>
                  <c:pt idx="18">
                    <c:v>6.1459809999999997E-2</c:v>
                  </c:pt>
                  <c:pt idx="19">
                    <c:v>6.2151999999999999E-2</c:v>
                  </c:pt>
                </c:numCache>
              </c:numRef>
            </c:plus>
            <c:minus>
              <c:numRef>
                <c:f>גיליון1!$G$8:$G$27</c:f>
                <c:numCache>
                  <c:formatCode>General</c:formatCode>
                  <c:ptCount val="20"/>
                  <c:pt idx="0">
                    <c:v>1.7882720000000001E-2</c:v>
                  </c:pt>
                  <c:pt idx="1">
                    <c:v>2.3753650000000001E-2</c:v>
                  </c:pt>
                  <c:pt idx="2">
                    <c:v>2.861381E-2</c:v>
                  </c:pt>
                  <c:pt idx="3">
                    <c:v>4.3076160000000002E-2</c:v>
                  </c:pt>
                  <c:pt idx="4">
                    <c:v>4.854837E-2</c:v>
                  </c:pt>
                  <c:pt idx="5">
                    <c:v>5.3867770000000002E-2</c:v>
                  </c:pt>
                  <c:pt idx="6">
                    <c:v>6.0210859999999998E-2</c:v>
                  </c:pt>
                  <c:pt idx="7">
                    <c:v>5.8061870000000002E-2</c:v>
                  </c:pt>
                  <c:pt idx="8">
                    <c:v>5.5091460000000002E-2</c:v>
                  </c:pt>
                  <c:pt idx="9">
                    <c:v>5.6620690000000001E-2</c:v>
                  </c:pt>
                  <c:pt idx="10">
                    <c:v>6.665625E-2</c:v>
                  </c:pt>
                  <c:pt idx="11">
                    <c:v>7.1976079999999998E-2</c:v>
                  </c:pt>
                  <c:pt idx="12">
                    <c:v>7.2649930000000001E-2</c:v>
                  </c:pt>
                  <c:pt idx="13">
                    <c:v>7.571464E-2</c:v>
                  </c:pt>
                  <c:pt idx="14">
                    <c:v>7.4801510000000002E-2</c:v>
                  </c:pt>
                  <c:pt idx="15">
                    <c:v>6.4635730000000002E-2</c:v>
                  </c:pt>
                  <c:pt idx="16">
                    <c:v>6.6797990000000002E-2</c:v>
                  </c:pt>
                  <c:pt idx="17">
                    <c:v>6.6272899999999996E-2</c:v>
                  </c:pt>
                  <c:pt idx="18">
                    <c:v>6.1459809999999997E-2</c:v>
                  </c:pt>
                  <c:pt idx="19">
                    <c:v>6.2151999999999999E-2</c:v>
                  </c:pt>
                </c:numCache>
              </c:numRef>
            </c:minus>
            <c:spPr>
              <a:noFill/>
              <a:ln w="12700" cap="flat" cmpd="sng" algn="ctr">
                <a:solidFill>
                  <a:schemeClr val="tx1">
                    <a:lumMod val="65000"/>
                    <a:lumOff val="35000"/>
                  </a:schemeClr>
                </a:solidFill>
                <a:round/>
              </a:ln>
              <a:effectLst/>
            </c:spPr>
          </c:errBars>
          <c:xVal>
            <c:numRef>
              <c:f>גיליון1!$F$8:$F$27</c:f>
              <c:numCache>
                <c:formatCode>0.000</c:formatCode>
                <c:ptCount val="20"/>
                <c:pt idx="0">
                  <c:v>0.23</c:v>
                </c:pt>
                <c:pt idx="1">
                  <c:v>0.255</c:v>
                </c:pt>
                <c:pt idx="2">
                  <c:v>0.30499999999999999</c:v>
                </c:pt>
                <c:pt idx="3" formatCode="General">
                  <c:v>0.36749999999999999</c:v>
                </c:pt>
                <c:pt idx="4" formatCode="General">
                  <c:v>0.435</c:v>
                </c:pt>
                <c:pt idx="5" formatCode="General">
                  <c:v>0.505</c:v>
                </c:pt>
                <c:pt idx="6" formatCode="General">
                  <c:v>0.57250000000000001</c:v>
                </c:pt>
                <c:pt idx="7" formatCode="General">
                  <c:v>0.66749999999999998</c:v>
                </c:pt>
                <c:pt idx="8" formatCode="General">
                  <c:v>0.70499999999999996</c:v>
                </c:pt>
                <c:pt idx="9" formatCode="General">
                  <c:v>0.76500000000000001</c:v>
                </c:pt>
                <c:pt idx="10" formatCode="General">
                  <c:v>0.88</c:v>
                </c:pt>
                <c:pt idx="11" formatCode="General">
                  <c:v>0.92500000000000004</c:v>
                </c:pt>
                <c:pt idx="12" formatCode="General">
                  <c:v>1.0825</c:v>
                </c:pt>
                <c:pt idx="13" formatCode="General">
                  <c:v>1.1274999999999999</c:v>
                </c:pt>
                <c:pt idx="14" formatCode="General">
                  <c:v>1.1274999999999999</c:v>
                </c:pt>
                <c:pt idx="15" formatCode="General">
                  <c:v>1.1625000000000001</c:v>
                </c:pt>
                <c:pt idx="16" formatCode="General">
                  <c:v>1.19</c:v>
                </c:pt>
                <c:pt idx="17" formatCode="General">
                  <c:v>1.2475000000000001</c:v>
                </c:pt>
                <c:pt idx="18" formatCode="General">
                  <c:v>1.3</c:v>
                </c:pt>
                <c:pt idx="19" formatCode="General">
                  <c:v>1.32</c:v>
                </c:pt>
              </c:numCache>
            </c:numRef>
          </c:xVal>
          <c:yVal>
            <c:numRef>
              <c:f>גיליון1!$C$8:$C$27</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yVal>
          <c:smooth val="0"/>
          <c:extLst>
            <c:ext xmlns:c16="http://schemas.microsoft.com/office/drawing/2014/chart" uri="{C3380CC4-5D6E-409C-BE32-E72D297353CC}">
              <c16:uniqueId val="{00000001-8EBE-4808-8844-F874D57CBC3E}"/>
            </c:ext>
          </c:extLst>
        </c:ser>
        <c:ser>
          <c:idx val="1"/>
          <c:order val="2"/>
          <c:tx>
            <c:strRef>
              <c:f>גיליון1!$D$35</c:f>
              <c:strCache>
                <c:ptCount val="1"/>
                <c:pt idx="0">
                  <c:v>חשופות מועד ב'</c:v>
                </c:pt>
              </c:strCache>
            </c:strRef>
          </c:tx>
          <c:spPr>
            <a:ln w="31750" cap="rnd">
              <a:solidFill>
                <a:schemeClr val="accent2">
                  <a:lumMod val="50000"/>
                </a:schemeClr>
              </a:solidFill>
              <a:round/>
            </a:ln>
            <a:effectLst/>
          </c:spPr>
          <c:marker>
            <c:symbol val="circle"/>
            <c:size val="5"/>
            <c:spPr>
              <a:solidFill>
                <a:srgbClr val="361B00"/>
              </a:solidFill>
              <a:ln w="9525">
                <a:solidFill>
                  <a:schemeClr val="accent2">
                    <a:lumMod val="50000"/>
                  </a:schemeClr>
                </a:solidFill>
              </a:ln>
              <a:effectLst/>
            </c:spPr>
          </c:marker>
          <c:errBars>
            <c:errDir val="x"/>
            <c:errBarType val="both"/>
            <c:errValType val="cust"/>
            <c:noEndCap val="0"/>
            <c:plus>
              <c:numRef>
                <c:f>גיליון1!$E$36:$E$55</c:f>
                <c:numCache>
                  <c:formatCode>General</c:formatCode>
                  <c:ptCount val="20"/>
                  <c:pt idx="0">
                    <c:v>4.0233690000000003E-2</c:v>
                  </c:pt>
                  <c:pt idx="1">
                    <c:v>4.1853750000000002E-2</c:v>
                  </c:pt>
                  <c:pt idx="2">
                    <c:v>4.3934140000000003E-2</c:v>
                  </c:pt>
                  <c:pt idx="3">
                    <c:v>5.0204440000000003E-2</c:v>
                  </c:pt>
                  <c:pt idx="4">
                    <c:v>5.6217580000000003E-2</c:v>
                  </c:pt>
                  <c:pt idx="5">
                    <c:v>5.6685050000000001E-2</c:v>
                  </c:pt>
                  <c:pt idx="6">
                    <c:v>5.8470080000000001E-2</c:v>
                  </c:pt>
                  <c:pt idx="7">
                    <c:v>5.5509009999999998E-2</c:v>
                  </c:pt>
                  <c:pt idx="8">
                    <c:v>5.9910230000000002E-2</c:v>
                  </c:pt>
                  <c:pt idx="9">
                    <c:v>6.0354850000000002E-2</c:v>
                  </c:pt>
                  <c:pt idx="10">
                    <c:v>5.9016829999999999E-2</c:v>
                  </c:pt>
                  <c:pt idx="11">
                    <c:v>6.3775869999999998E-2</c:v>
                  </c:pt>
                  <c:pt idx="12">
                    <c:v>6.174263E-2</c:v>
                  </c:pt>
                  <c:pt idx="13">
                    <c:v>6.5367549999999996E-2</c:v>
                  </c:pt>
                  <c:pt idx="14">
                    <c:v>6.4428579999999999E-2</c:v>
                  </c:pt>
                  <c:pt idx="15">
                    <c:v>7.0430229999999996E-2</c:v>
                  </c:pt>
                  <c:pt idx="16">
                    <c:v>7.2946419999999998E-2</c:v>
                  </c:pt>
                  <c:pt idx="17">
                    <c:v>8.0428540000000007E-2</c:v>
                  </c:pt>
                  <c:pt idx="18">
                    <c:v>8.4883500000000001E-2</c:v>
                  </c:pt>
                  <c:pt idx="19">
                    <c:v>8.271647E-2</c:v>
                  </c:pt>
                </c:numCache>
              </c:numRef>
            </c:plus>
            <c:minus>
              <c:numRef>
                <c:f>גיליון1!$E$36:$E$55</c:f>
                <c:numCache>
                  <c:formatCode>General</c:formatCode>
                  <c:ptCount val="20"/>
                  <c:pt idx="0">
                    <c:v>4.0233690000000003E-2</c:v>
                  </c:pt>
                  <c:pt idx="1">
                    <c:v>4.1853750000000002E-2</c:v>
                  </c:pt>
                  <c:pt idx="2">
                    <c:v>4.3934140000000003E-2</c:v>
                  </c:pt>
                  <c:pt idx="3">
                    <c:v>5.0204440000000003E-2</c:v>
                  </c:pt>
                  <c:pt idx="4">
                    <c:v>5.6217580000000003E-2</c:v>
                  </c:pt>
                  <c:pt idx="5">
                    <c:v>5.6685050000000001E-2</c:v>
                  </c:pt>
                  <c:pt idx="6">
                    <c:v>5.8470080000000001E-2</c:v>
                  </c:pt>
                  <c:pt idx="7">
                    <c:v>5.5509009999999998E-2</c:v>
                  </c:pt>
                  <c:pt idx="8">
                    <c:v>5.9910230000000002E-2</c:v>
                  </c:pt>
                  <c:pt idx="9">
                    <c:v>6.0354850000000002E-2</c:v>
                  </c:pt>
                  <c:pt idx="10">
                    <c:v>5.9016829999999999E-2</c:v>
                  </c:pt>
                  <c:pt idx="11">
                    <c:v>6.3775869999999998E-2</c:v>
                  </c:pt>
                  <c:pt idx="12">
                    <c:v>6.174263E-2</c:v>
                  </c:pt>
                  <c:pt idx="13">
                    <c:v>6.5367549999999996E-2</c:v>
                  </c:pt>
                  <c:pt idx="14">
                    <c:v>6.4428579999999999E-2</c:v>
                  </c:pt>
                  <c:pt idx="15">
                    <c:v>7.0430229999999996E-2</c:v>
                  </c:pt>
                  <c:pt idx="16">
                    <c:v>7.2946419999999998E-2</c:v>
                  </c:pt>
                  <c:pt idx="17">
                    <c:v>8.0428540000000007E-2</c:v>
                  </c:pt>
                  <c:pt idx="18">
                    <c:v>8.4883500000000001E-2</c:v>
                  </c:pt>
                  <c:pt idx="19">
                    <c:v>8.271647E-2</c:v>
                  </c:pt>
                </c:numCache>
              </c:numRef>
            </c:minus>
            <c:spPr>
              <a:noFill/>
              <a:ln w="12700" cap="flat" cmpd="sng" algn="ctr">
                <a:solidFill>
                  <a:schemeClr val="tx1">
                    <a:lumMod val="65000"/>
                    <a:lumOff val="35000"/>
                  </a:schemeClr>
                </a:solidFill>
                <a:round/>
              </a:ln>
              <a:effectLst/>
            </c:spPr>
          </c:errBars>
          <c:xVal>
            <c:numRef>
              <c:f>גיליון1!$D$36:$D$55</c:f>
              <c:numCache>
                <c:formatCode>0.000</c:formatCode>
                <c:ptCount val="20"/>
                <c:pt idx="0" formatCode="General">
                  <c:v>0.59250000000000003</c:v>
                </c:pt>
                <c:pt idx="1">
                  <c:v>0.63749999999999996</c:v>
                </c:pt>
                <c:pt idx="2" formatCode="General">
                  <c:v>0.69499999999999995</c:v>
                </c:pt>
                <c:pt idx="3" formatCode="General">
                  <c:v>0.77749999999999997</c:v>
                </c:pt>
                <c:pt idx="4" formatCode="General">
                  <c:v>0.94</c:v>
                </c:pt>
                <c:pt idx="5" formatCode="General">
                  <c:v>1.01</c:v>
                </c:pt>
                <c:pt idx="6" formatCode="General">
                  <c:v>1.095</c:v>
                </c:pt>
                <c:pt idx="7" formatCode="General">
                  <c:v>1.2124999999999999</c:v>
                </c:pt>
                <c:pt idx="8" formatCode="General">
                  <c:v>1.2949999999999999</c:v>
                </c:pt>
                <c:pt idx="9" formatCode="General">
                  <c:v>1.3825000000000001</c:v>
                </c:pt>
                <c:pt idx="10" formatCode="General">
                  <c:v>1.4475</c:v>
                </c:pt>
                <c:pt idx="11" formatCode="General">
                  <c:v>1.5175000000000001</c:v>
                </c:pt>
                <c:pt idx="12" formatCode="General">
                  <c:v>1.585</c:v>
                </c:pt>
                <c:pt idx="13" formatCode="General">
                  <c:v>1.6625000000000001</c:v>
                </c:pt>
                <c:pt idx="14" formatCode="General">
                  <c:v>1.7124999999999999</c:v>
                </c:pt>
                <c:pt idx="15" formatCode="General">
                  <c:v>1.7725</c:v>
                </c:pt>
                <c:pt idx="16" formatCode="General">
                  <c:v>1.8975</c:v>
                </c:pt>
                <c:pt idx="17" formatCode="General">
                  <c:v>1.9824999999999999</c:v>
                </c:pt>
                <c:pt idx="18" formatCode="General">
                  <c:v>2.0175000000000001</c:v>
                </c:pt>
                <c:pt idx="19" formatCode="General">
                  <c:v>2.0575000000000001</c:v>
                </c:pt>
              </c:numCache>
            </c:numRef>
          </c:xVal>
          <c:yVal>
            <c:numRef>
              <c:f>גיליון1!$C$36:$C$55</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yVal>
          <c:smooth val="0"/>
          <c:extLst>
            <c:ext xmlns:c16="http://schemas.microsoft.com/office/drawing/2014/chart" uri="{C3380CC4-5D6E-409C-BE32-E72D297353CC}">
              <c16:uniqueId val="{00000002-8EBE-4808-8844-F874D57CBC3E}"/>
            </c:ext>
          </c:extLst>
        </c:ser>
        <c:ser>
          <c:idx val="3"/>
          <c:order val="3"/>
          <c:tx>
            <c:strRef>
              <c:f>גיליון1!$F$35</c:f>
              <c:strCache>
                <c:ptCount val="1"/>
                <c:pt idx="0">
                  <c:v>ג"ש 
מועד ב'</c:v>
                </c:pt>
              </c:strCache>
            </c:strRef>
          </c:tx>
          <c:spPr>
            <a:ln w="31750" cap="rnd">
              <a:solidFill>
                <a:srgbClr val="92D050"/>
              </a:solidFill>
              <a:round/>
            </a:ln>
            <a:effectLst/>
          </c:spPr>
          <c:marker>
            <c:symbol val="circle"/>
            <c:size val="5"/>
            <c:spPr>
              <a:solidFill>
                <a:srgbClr val="92D050"/>
              </a:solidFill>
              <a:ln w="9525">
                <a:solidFill>
                  <a:srgbClr val="92D050"/>
                </a:solidFill>
              </a:ln>
              <a:effectLst/>
            </c:spPr>
          </c:marker>
          <c:errBars>
            <c:errDir val="x"/>
            <c:errBarType val="both"/>
            <c:errValType val="cust"/>
            <c:noEndCap val="0"/>
            <c:plus>
              <c:numRef>
                <c:f>גיליון1!$G$36:$G$55</c:f>
                <c:numCache>
                  <c:formatCode>General</c:formatCode>
                  <c:ptCount val="20"/>
                  <c:pt idx="0">
                    <c:v>4.0233690000000003E-2</c:v>
                  </c:pt>
                  <c:pt idx="1">
                    <c:v>4.1853750000000002E-2</c:v>
                  </c:pt>
                  <c:pt idx="2">
                    <c:v>4.3934140000000003E-2</c:v>
                  </c:pt>
                  <c:pt idx="3">
                    <c:v>5.0204440000000003E-2</c:v>
                  </c:pt>
                  <c:pt idx="4">
                    <c:v>5.6217580000000003E-2</c:v>
                  </c:pt>
                  <c:pt idx="5">
                    <c:v>5.6685050000000001E-2</c:v>
                  </c:pt>
                  <c:pt idx="6">
                    <c:v>5.8470080000000001E-2</c:v>
                  </c:pt>
                  <c:pt idx="7">
                    <c:v>5.5509009999999998E-2</c:v>
                  </c:pt>
                  <c:pt idx="8">
                    <c:v>5.9910230000000002E-2</c:v>
                  </c:pt>
                  <c:pt idx="9">
                    <c:v>6.0354850000000002E-2</c:v>
                  </c:pt>
                  <c:pt idx="10">
                    <c:v>5.9016829999999999E-2</c:v>
                  </c:pt>
                  <c:pt idx="11">
                    <c:v>6.3775869999999998E-2</c:v>
                  </c:pt>
                  <c:pt idx="12">
                    <c:v>6.174263E-2</c:v>
                  </c:pt>
                  <c:pt idx="13">
                    <c:v>6.5367549999999996E-2</c:v>
                  </c:pt>
                  <c:pt idx="14">
                    <c:v>6.4428579999999999E-2</c:v>
                  </c:pt>
                  <c:pt idx="15">
                    <c:v>7.0430229999999996E-2</c:v>
                  </c:pt>
                  <c:pt idx="16">
                    <c:v>7.2946419999999998E-2</c:v>
                  </c:pt>
                  <c:pt idx="17">
                    <c:v>8.0428540000000007E-2</c:v>
                  </c:pt>
                  <c:pt idx="18">
                    <c:v>8.4883500000000001E-2</c:v>
                  </c:pt>
                  <c:pt idx="19">
                    <c:v>8.271647E-2</c:v>
                  </c:pt>
                </c:numCache>
              </c:numRef>
            </c:plus>
            <c:minus>
              <c:numRef>
                <c:f>גיליון1!$G$36:$G$55</c:f>
                <c:numCache>
                  <c:formatCode>General</c:formatCode>
                  <c:ptCount val="20"/>
                  <c:pt idx="0">
                    <c:v>4.0233690000000003E-2</c:v>
                  </c:pt>
                  <c:pt idx="1">
                    <c:v>4.1853750000000002E-2</c:v>
                  </c:pt>
                  <c:pt idx="2">
                    <c:v>4.3934140000000003E-2</c:v>
                  </c:pt>
                  <c:pt idx="3">
                    <c:v>5.0204440000000003E-2</c:v>
                  </c:pt>
                  <c:pt idx="4">
                    <c:v>5.6217580000000003E-2</c:v>
                  </c:pt>
                  <c:pt idx="5">
                    <c:v>5.6685050000000001E-2</c:v>
                  </c:pt>
                  <c:pt idx="6">
                    <c:v>5.8470080000000001E-2</c:v>
                  </c:pt>
                  <c:pt idx="7">
                    <c:v>5.5509009999999998E-2</c:v>
                  </c:pt>
                  <c:pt idx="8">
                    <c:v>5.9910230000000002E-2</c:v>
                  </c:pt>
                  <c:pt idx="9">
                    <c:v>6.0354850000000002E-2</c:v>
                  </c:pt>
                  <c:pt idx="10">
                    <c:v>5.9016829999999999E-2</c:v>
                  </c:pt>
                  <c:pt idx="11">
                    <c:v>6.3775869999999998E-2</c:v>
                  </c:pt>
                  <c:pt idx="12">
                    <c:v>6.174263E-2</c:v>
                  </c:pt>
                  <c:pt idx="13">
                    <c:v>6.5367549999999996E-2</c:v>
                  </c:pt>
                  <c:pt idx="14">
                    <c:v>6.4428579999999999E-2</c:v>
                  </c:pt>
                  <c:pt idx="15">
                    <c:v>7.0430229999999996E-2</c:v>
                  </c:pt>
                  <c:pt idx="16">
                    <c:v>7.2946419999999998E-2</c:v>
                  </c:pt>
                  <c:pt idx="17">
                    <c:v>8.0428540000000007E-2</c:v>
                  </c:pt>
                  <c:pt idx="18">
                    <c:v>8.4883500000000001E-2</c:v>
                  </c:pt>
                  <c:pt idx="19">
                    <c:v>8.271647E-2</c:v>
                  </c:pt>
                </c:numCache>
              </c:numRef>
            </c:minus>
            <c:spPr>
              <a:noFill/>
              <a:ln w="12700" cap="flat" cmpd="sng" algn="ctr">
                <a:solidFill>
                  <a:schemeClr val="tx1">
                    <a:lumMod val="65000"/>
                    <a:lumOff val="35000"/>
                  </a:schemeClr>
                </a:solidFill>
                <a:round/>
              </a:ln>
              <a:effectLst/>
            </c:spPr>
          </c:errBars>
          <c:xVal>
            <c:numRef>
              <c:f>גיליון1!$F$36:$F$55</c:f>
              <c:numCache>
                <c:formatCode>0.000</c:formatCode>
                <c:ptCount val="20"/>
                <c:pt idx="0" formatCode="General">
                  <c:v>0.62749999999999995</c:v>
                </c:pt>
                <c:pt idx="1">
                  <c:v>0.66500000000000004</c:v>
                </c:pt>
                <c:pt idx="2" formatCode="General">
                  <c:v>0.75749999999999995</c:v>
                </c:pt>
                <c:pt idx="3" formatCode="General">
                  <c:v>0.84499999999999997</c:v>
                </c:pt>
                <c:pt idx="4" formatCode="General">
                  <c:v>1</c:v>
                </c:pt>
                <c:pt idx="5" formatCode="General">
                  <c:v>1.06</c:v>
                </c:pt>
                <c:pt idx="6" formatCode="General">
                  <c:v>1.0900000000000001</c:v>
                </c:pt>
                <c:pt idx="7" formatCode="General">
                  <c:v>1.1225000000000001</c:v>
                </c:pt>
                <c:pt idx="8" formatCode="General">
                  <c:v>1.2024999999999999</c:v>
                </c:pt>
                <c:pt idx="9" formatCode="General">
                  <c:v>1.24</c:v>
                </c:pt>
                <c:pt idx="10" formatCode="General">
                  <c:v>1.27</c:v>
                </c:pt>
                <c:pt idx="11" formatCode="General">
                  <c:v>1.3025</c:v>
                </c:pt>
                <c:pt idx="12" formatCode="General">
                  <c:v>1.3875</c:v>
                </c:pt>
                <c:pt idx="13" formatCode="General">
                  <c:v>1.4724999999999999</c:v>
                </c:pt>
                <c:pt idx="14" formatCode="General">
                  <c:v>1.5049999999999999</c:v>
                </c:pt>
                <c:pt idx="15" formatCode="General">
                  <c:v>1.5974999999999999</c:v>
                </c:pt>
                <c:pt idx="16" formatCode="General">
                  <c:v>1.65</c:v>
                </c:pt>
                <c:pt idx="17" formatCode="General">
                  <c:v>1.7175</c:v>
                </c:pt>
                <c:pt idx="18" formatCode="General">
                  <c:v>1.74</c:v>
                </c:pt>
                <c:pt idx="19" formatCode="General">
                  <c:v>1.7749999999999999</c:v>
                </c:pt>
              </c:numCache>
            </c:numRef>
          </c:xVal>
          <c:yVal>
            <c:numRef>
              <c:f>גיליון1!$C$36:$C$55</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yVal>
          <c:smooth val="0"/>
          <c:extLst>
            <c:ext xmlns:c16="http://schemas.microsoft.com/office/drawing/2014/chart" uri="{C3380CC4-5D6E-409C-BE32-E72D297353CC}">
              <c16:uniqueId val="{00000003-8EBE-4808-8844-F874D57CBC3E}"/>
            </c:ext>
          </c:extLst>
        </c:ser>
        <c:dLbls>
          <c:showLegendKey val="0"/>
          <c:showVal val="0"/>
          <c:showCatName val="0"/>
          <c:showSerName val="0"/>
          <c:showPercent val="0"/>
          <c:showBubbleSize val="0"/>
        </c:dLbls>
        <c:axId val="679455904"/>
        <c:axId val="679451968"/>
      </c:scatterChart>
      <c:valAx>
        <c:axId val="679455904"/>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he-IL" sz="1600"/>
                  <a:t>לחץ</a:t>
                </a:r>
                <a:r>
                  <a:rPr lang="en-US" sz="1600" b="0" i="0" u="none" strike="noStrike" kern="1200" baseline="0">
                    <a:solidFill>
                      <a:sysClr val="windowText" lastClr="000000">
                        <a:lumMod val="65000"/>
                        <a:lumOff val="35000"/>
                      </a:sysClr>
                    </a:solidFill>
                    <a:latin typeface="+mn-lt"/>
                    <a:ea typeface="+mn-ea"/>
                    <a:cs typeface="+mn-cs"/>
                  </a:rPr>
                  <a:t>  </a:t>
                </a:r>
                <a:r>
                  <a:rPr lang="en-US" sz="1600"/>
                  <a:t>(Mpa)</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679451968"/>
        <c:crosses val="autoZero"/>
        <c:crossBetween val="midCat"/>
      </c:valAx>
      <c:valAx>
        <c:axId val="679451968"/>
        <c:scaling>
          <c:orientation val="maxMin"/>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he-IL" sz="1600"/>
                  <a:t>עומק</a:t>
                </a:r>
                <a:r>
                  <a:rPr lang="en-US" sz="1600" b="0" i="0" u="none" strike="noStrike" kern="1200" baseline="0">
                    <a:solidFill>
                      <a:sysClr val="windowText" lastClr="000000">
                        <a:lumMod val="65000"/>
                        <a:lumOff val="35000"/>
                      </a:sysClr>
                    </a:solidFill>
                    <a:latin typeface="+mn-lt"/>
                    <a:ea typeface="+mn-ea"/>
                    <a:cs typeface="+mn-cs"/>
                  </a:rPr>
                  <a:t> </a:t>
                </a:r>
                <a:r>
                  <a:rPr lang="en-US" sz="1600"/>
                  <a:t>(cm)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679455904"/>
        <c:crosses val="autoZero"/>
        <c:crossBetween val="midCat"/>
      </c:valAx>
      <c:spPr>
        <a:noFill/>
        <a:ln>
          <a:noFill/>
        </a:ln>
        <a:effectLst/>
      </c:spPr>
    </c:plotArea>
    <c:legend>
      <c:legendPos val="l"/>
      <c:layout>
        <c:manualLayout>
          <c:xMode val="edge"/>
          <c:yMode val="edge"/>
          <c:x val="7.881194065194988E-2"/>
          <c:y val="3.2299045083730715E-2"/>
          <c:w val="0.1998713883162081"/>
          <c:h val="0.300815568785609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495953445578"/>
          <c:y val="6.4701227144850063E-2"/>
          <c:w val="0.81034962699031288"/>
          <c:h val="0.72281909646742282"/>
        </c:manualLayout>
      </c:layout>
      <c:scatterChart>
        <c:scatterStyle val="lineMarker"/>
        <c:varyColors val="0"/>
        <c:ser>
          <c:idx val="0"/>
          <c:order val="0"/>
          <c:tx>
            <c:strRef>
              <c:f>'רגרסיה לחות'!$B$1</c:f>
              <c:strCache>
                <c:ptCount val="1"/>
                <c:pt idx="0">
                  <c:v>חשופות</c:v>
                </c:pt>
              </c:strCache>
            </c:strRef>
          </c:tx>
          <c:spPr>
            <a:ln w="19050" cap="rnd">
              <a:noFill/>
              <a:round/>
            </a:ln>
            <a:effectLst/>
          </c:spPr>
          <c:marker>
            <c:symbol val="circle"/>
            <c:size val="5"/>
            <c:spPr>
              <a:solidFill>
                <a:srgbClr val="362900"/>
              </a:solidFill>
              <a:ln w="9525">
                <a:noFill/>
              </a:ln>
              <a:effectLst/>
            </c:spPr>
          </c:marker>
          <c:trendline>
            <c:spPr>
              <a:ln w="19050" cap="rnd">
                <a:solidFill>
                  <a:srgbClr val="423200"/>
                </a:solidFill>
                <a:prstDash val="sysDot"/>
              </a:ln>
              <a:effectLst/>
            </c:spPr>
            <c:trendlineType val="linear"/>
            <c:dispRSqr val="0"/>
            <c:dispEq val="0"/>
          </c:trendline>
          <c:xVal>
            <c:numRef>
              <c:f>'רגרסיה לחות'!$A$2:$A$13</c:f>
              <c:numCache>
                <c:formatCode>General</c:formatCode>
                <c:ptCount val="12"/>
                <c:pt idx="0">
                  <c:v>1</c:v>
                </c:pt>
                <c:pt idx="1">
                  <c:v>1</c:v>
                </c:pt>
                <c:pt idx="2">
                  <c:v>1</c:v>
                </c:pt>
                <c:pt idx="3">
                  <c:v>1</c:v>
                </c:pt>
                <c:pt idx="4">
                  <c:v>3</c:v>
                </c:pt>
                <c:pt idx="5">
                  <c:v>3</c:v>
                </c:pt>
                <c:pt idx="6">
                  <c:v>3</c:v>
                </c:pt>
                <c:pt idx="7">
                  <c:v>3</c:v>
                </c:pt>
                <c:pt idx="8">
                  <c:v>5</c:v>
                </c:pt>
                <c:pt idx="9">
                  <c:v>5</c:v>
                </c:pt>
                <c:pt idx="10">
                  <c:v>5</c:v>
                </c:pt>
                <c:pt idx="11">
                  <c:v>5</c:v>
                </c:pt>
              </c:numCache>
            </c:numRef>
          </c:xVal>
          <c:yVal>
            <c:numRef>
              <c:f>'רגרסיה לחות'!$B$2:$B$13</c:f>
              <c:numCache>
                <c:formatCode>0.00</c:formatCode>
                <c:ptCount val="12"/>
                <c:pt idx="0">
                  <c:v>86.089331055077395</c:v>
                </c:pt>
                <c:pt idx="1">
                  <c:v>71.09659315122552</c:v>
                </c:pt>
                <c:pt idx="2">
                  <c:v>63.409214898576622</c:v>
                </c:pt>
                <c:pt idx="3">
                  <c:v>62.904548375896638</c:v>
                </c:pt>
                <c:pt idx="4">
                  <c:v>59.049350738459985</c:v>
                </c:pt>
                <c:pt idx="5">
                  <c:v>61.880837633812384</c:v>
                </c:pt>
                <c:pt idx="6">
                  <c:v>54.816609284762315</c:v>
                </c:pt>
                <c:pt idx="7">
                  <c:v>59.855113509323679</c:v>
                </c:pt>
                <c:pt idx="8">
                  <c:v>39.239726748944499</c:v>
                </c:pt>
                <c:pt idx="9">
                  <c:v>71.797877308815856</c:v>
                </c:pt>
                <c:pt idx="10">
                  <c:v>45.152936577738672</c:v>
                </c:pt>
                <c:pt idx="11">
                  <c:v>58.908588738417663</c:v>
                </c:pt>
              </c:numCache>
            </c:numRef>
          </c:yVal>
          <c:smooth val="0"/>
          <c:extLst>
            <c:ext xmlns:c16="http://schemas.microsoft.com/office/drawing/2014/chart" uri="{C3380CC4-5D6E-409C-BE32-E72D297353CC}">
              <c16:uniqueId val="{00000001-2FC3-4F09-B5D2-D01435FDF577}"/>
            </c:ext>
          </c:extLst>
        </c:ser>
        <c:dLbls>
          <c:showLegendKey val="0"/>
          <c:showVal val="0"/>
          <c:showCatName val="0"/>
          <c:showSerName val="0"/>
          <c:showPercent val="0"/>
          <c:showBubbleSize val="0"/>
        </c:dLbls>
        <c:axId val="453460000"/>
        <c:axId val="453458360"/>
        <c:extLst>
          <c:ext xmlns:c15="http://schemas.microsoft.com/office/drawing/2012/chart" uri="{02D57815-91ED-43cb-92C2-25804820EDAC}">
            <c15:filteredScatterSeries>
              <c15:ser>
                <c:idx val="1"/>
                <c:order val="1"/>
                <c:tx>
                  <c:v>גידולי שירות</c:v>
                </c:tx>
                <c:spPr>
                  <a:ln w="25400" cap="rnd">
                    <a:noFill/>
                    <a:round/>
                  </a:ln>
                  <a:effectLst/>
                </c:spPr>
                <c:marker>
                  <c:symbol val="circle"/>
                  <c:size val="5"/>
                  <c:spPr>
                    <a:solidFill>
                      <a:srgbClr val="00B050"/>
                    </a:solidFill>
                    <a:ln w="9525">
                      <a:noFill/>
                    </a:ln>
                    <a:effectLst/>
                  </c:spPr>
                </c:marker>
                <c:trendline>
                  <c:spPr>
                    <a:ln w="19050" cap="rnd">
                      <a:solidFill>
                        <a:srgbClr val="00B050"/>
                      </a:solidFill>
                      <a:prstDash val="sysDot"/>
                    </a:ln>
                    <a:effectLst/>
                  </c:spPr>
                  <c:trendlineType val="linear"/>
                  <c:dispRSqr val="0"/>
                  <c:dispEq val="0"/>
                </c:trendline>
                <c:xVal>
                  <c:numRef>
                    <c:extLst>
                      <c:ext uri="{02D57815-91ED-43cb-92C2-25804820EDAC}">
                        <c15:formulaRef>
                          <c15:sqref>'רגרסיה לחות'!$A$2:$A$13</c15:sqref>
                        </c15:formulaRef>
                      </c:ext>
                    </c:extLst>
                    <c:numCache>
                      <c:formatCode>General</c:formatCode>
                      <c:ptCount val="12"/>
                      <c:pt idx="0">
                        <c:v>1</c:v>
                      </c:pt>
                      <c:pt idx="1">
                        <c:v>1</c:v>
                      </c:pt>
                      <c:pt idx="2">
                        <c:v>1</c:v>
                      </c:pt>
                      <c:pt idx="3">
                        <c:v>1</c:v>
                      </c:pt>
                      <c:pt idx="4">
                        <c:v>3</c:v>
                      </c:pt>
                      <c:pt idx="5">
                        <c:v>3</c:v>
                      </c:pt>
                      <c:pt idx="6">
                        <c:v>3</c:v>
                      </c:pt>
                      <c:pt idx="7">
                        <c:v>3</c:v>
                      </c:pt>
                      <c:pt idx="8">
                        <c:v>5</c:v>
                      </c:pt>
                      <c:pt idx="9">
                        <c:v>5</c:v>
                      </c:pt>
                      <c:pt idx="10">
                        <c:v>5</c:v>
                      </c:pt>
                      <c:pt idx="11">
                        <c:v>5</c:v>
                      </c:pt>
                    </c:numCache>
                  </c:numRef>
                </c:xVal>
                <c:yVal>
                  <c:numRef>
                    <c:extLst>
                      <c:ext uri="{02D57815-91ED-43cb-92C2-25804820EDAC}">
                        <c15:formulaRef>
                          <c15:sqref>'רגרסיה לחות'!$C$2:$C$13</c15:sqref>
                        </c15:formulaRef>
                      </c:ext>
                    </c:extLst>
                    <c:numCache>
                      <c:formatCode>0.00</c:formatCode>
                      <c:ptCount val="12"/>
                      <c:pt idx="0">
                        <c:v>63.549741243364501</c:v>
                      </c:pt>
                      <c:pt idx="1">
                        <c:v>59.37622124107196</c:v>
                      </c:pt>
                      <c:pt idx="2">
                        <c:v>66.582541284927913</c:v>
                      </c:pt>
                      <c:pt idx="3">
                        <c:v>69.921655283246295</c:v>
                      </c:pt>
                      <c:pt idx="4">
                        <c:v>51.733605822107464</c:v>
                      </c:pt>
                      <c:pt idx="5">
                        <c:v>71.163166397415168</c:v>
                      </c:pt>
                      <c:pt idx="6">
                        <c:v>40.353084031963711</c:v>
                      </c:pt>
                      <c:pt idx="7">
                        <c:v>61.681598897312213</c:v>
                      </c:pt>
                      <c:pt idx="8">
                        <c:v>40.813971827244742</c:v>
                      </c:pt>
                      <c:pt idx="9">
                        <c:v>67.884806904946316</c:v>
                      </c:pt>
                      <c:pt idx="10">
                        <c:v>53.725757655247151</c:v>
                      </c:pt>
                      <c:pt idx="11">
                        <c:v>61.929105157645331</c:v>
                      </c:pt>
                    </c:numCache>
                  </c:numRef>
                </c:yVal>
                <c:smooth val="0"/>
                <c:extLst>
                  <c:ext xmlns:c16="http://schemas.microsoft.com/office/drawing/2014/chart" uri="{C3380CC4-5D6E-409C-BE32-E72D297353CC}">
                    <c16:uniqueId val="{00000003-2FC3-4F09-B5D2-D01435FDF577}"/>
                  </c:ext>
                </c:extLst>
              </c15:ser>
            </c15:filteredScatterSeries>
          </c:ext>
        </c:extLst>
      </c:scatterChart>
      <c:valAx>
        <c:axId val="453460000"/>
        <c:scaling>
          <c:orientation val="minMax"/>
          <c:max val="5"/>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a:t>ימים מהשקיה</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53458360"/>
        <c:crosses val="autoZero"/>
        <c:crossBetween val="midCat"/>
        <c:majorUnit val="1"/>
      </c:valAx>
      <c:valAx>
        <c:axId val="453458360"/>
        <c:scaling>
          <c:orientation val="minMax"/>
          <c:max val="80"/>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rtl="1">
                  <a:defRPr sz="1000" b="0" i="0" u="none" strike="noStrike" kern="1200" baseline="0">
                    <a:solidFill>
                      <a:schemeClr val="tx1">
                        <a:lumMod val="65000"/>
                        <a:lumOff val="35000"/>
                      </a:schemeClr>
                    </a:solidFill>
                    <a:latin typeface="+mn-lt"/>
                    <a:ea typeface="+mn-ea"/>
                    <a:cs typeface="+mn-cs"/>
                  </a:defRPr>
                </a:pPr>
                <a:r>
                  <a:rPr lang="he-IL"/>
                  <a:t>% לחות </a:t>
                </a:r>
                <a:endParaRPr lang="en-US"/>
              </a:p>
            </c:rich>
          </c:tx>
          <c:overlay val="0"/>
          <c:spPr>
            <a:noFill/>
            <a:ln>
              <a:noFill/>
            </a:ln>
            <a:effectLst/>
          </c:spPr>
          <c:txPr>
            <a:bodyPr rot="-5400000" spcFirstLastPara="1" vertOverflow="ellipsis" vert="horz" wrap="square" anchor="ctr" anchorCtr="1"/>
            <a:lstStyle/>
            <a:p>
              <a:pPr rtl="1">
                <a:defRPr sz="1000" b="0" i="0" u="none" strike="noStrike" kern="1200" baseline="0">
                  <a:solidFill>
                    <a:schemeClr val="tx1">
                      <a:lumMod val="65000"/>
                      <a:lumOff val="35000"/>
                    </a:schemeClr>
                  </a:solidFill>
                  <a:latin typeface="+mn-lt"/>
                  <a:ea typeface="+mn-ea"/>
                  <a:cs typeface="+mn-cs"/>
                </a:defRPr>
              </a:pPr>
              <a:endParaRPr lang="he-IL"/>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53460000"/>
        <c:crosses val="autoZero"/>
        <c:crossBetween val="midCat"/>
        <c:majorUnit val="10"/>
        <c:min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88253353129169"/>
          <c:y val="4.9220140867549902E-2"/>
          <c:w val="0.73382893895488577"/>
          <c:h val="0.72954677657403144"/>
        </c:manualLayout>
      </c:layout>
      <c:scatterChart>
        <c:scatterStyle val="lineMarker"/>
        <c:varyColors val="0"/>
        <c:ser>
          <c:idx val="1"/>
          <c:order val="1"/>
          <c:tx>
            <c:v>גידולי שירות</c:v>
          </c:tx>
          <c:spPr>
            <a:ln w="25400" cap="rnd">
              <a:noFill/>
              <a:round/>
            </a:ln>
            <a:effectLst/>
          </c:spPr>
          <c:marker>
            <c:symbol val="circle"/>
            <c:size val="5"/>
            <c:spPr>
              <a:solidFill>
                <a:srgbClr val="00B050"/>
              </a:solidFill>
              <a:ln w="9525">
                <a:noFill/>
              </a:ln>
              <a:effectLst/>
            </c:spPr>
          </c:marker>
          <c:trendline>
            <c:spPr>
              <a:ln w="19050" cap="rnd">
                <a:solidFill>
                  <a:srgbClr val="00B050"/>
                </a:solidFill>
                <a:prstDash val="sysDot"/>
              </a:ln>
              <a:effectLst/>
            </c:spPr>
            <c:trendlineType val="linear"/>
            <c:dispRSqr val="0"/>
            <c:dispEq val="0"/>
          </c:trendline>
          <c:xVal>
            <c:numRef>
              <c:f>'רגרסיה לחות'!$A$2:$A$13</c:f>
              <c:numCache>
                <c:formatCode>General</c:formatCode>
                <c:ptCount val="12"/>
                <c:pt idx="0">
                  <c:v>1</c:v>
                </c:pt>
                <c:pt idx="1">
                  <c:v>1</c:v>
                </c:pt>
                <c:pt idx="2">
                  <c:v>1</c:v>
                </c:pt>
                <c:pt idx="3">
                  <c:v>1</c:v>
                </c:pt>
                <c:pt idx="4">
                  <c:v>3</c:v>
                </c:pt>
                <c:pt idx="5">
                  <c:v>3</c:v>
                </c:pt>
                <c:pt idx="6">
                  <c:v>3</c:v>
                </c:pt>
                <c:pt idx="7">
                  <c:v>3</c:v>
                </c:pt>
                <c:pt idx="8">
                  <c:v>5</c:v>
                </c:pt>
                <c:pt idx="9">
                  <c:v>5</c:v>
                </c:pt>
                <c:pt idx="10">
                  <c:v>5</c:v>
                </c:pt>
                <c:pt idx="11">
                  <c:v>5</c:v>
                </c:pt>
              </c:numCache>
            </c:numRef>
          </c:xVal>
          <c:yVal>
            <c:numRef>
              <c:f>'רגרסיה לחות'!$C$2:$C$13</c:f>
              <c:numCache>
                <c:formatCode>0.00</c:formatCode>
                <c:ptCount val="12"/>
                <c:pt idx="0">
                  <c:v>63.549741243364501</c:v>
                </c:pt>
                <c:pt idx="1">
                  <c:v>59.37622124107196</c:v>
                </c:pt>
                <c:pt idx="2">
                  <c:v>66.582541284927913</c:v>
                </c:pt>
                <c:pt idx="3">
                  <c:v>69.921655283246295</c:v>
                </c:pt>
                <c:pt idx="4">
                  <c:v>51.733605822107464</c:v>
                </c:pt>
                <c:pt idx="5">
                  <c:v>71.163166397415168</c:v>
                </c:pt>
                <c:pt idx="6">
                  <c:v>40.353084031963711</c:v>
                </c:pt>
                <c:pt idx="7">
                  <c:v>61.681598897312213</c:v>
                </c:pt>
                <c:pt idx="8">
                  <c:v>40.813971827244742</c:v>
                </c:pt>
                <c:pt idx="9">
                  <c:v>67.884806904946316</c:v>
                </c:pt>
                <c:pt idx="10">
                  <c:v>53.725757655247151</c:v>
                </c:pt>
                <c:pt idx="11">
                  <c:v>61.929105157645331</c:v>
                </c:pt>
              </c:numCache>
            </c:numRef>
          </c:yVal>
          <c:smooth val="0"/>
          <c:extLst>
            <c:ext xmlns:c16="http://schemas.microsoft.com/office/drawing/2014/chart" uri="{C3380CC4-5D6E-409C-BE32-E72D297353CC}">
              <c16:uniqueId val="{00000001-A63A-4DE8-A075-00353E36E154}"/>
            </c:ext>
          </c:extLst>
        </c:ser>
        <c:dLbls>
          <c:showLegendKey val="0"/>
          <c:showVal val="0"/>
          <c:showCatName val="0"/>
          <c:showSerName val="0"/>
          <c:showPercent val="0"/>
          <c:showBubbleSize val="0"/>
        </c:dLbls>
        <c:axId val="453460000"/>
        <c:axId val="453458360"/>
        <c:extLst>
          <c:ext xmlns:c15="http://schemas.microsoft.com/office/drawing/2012/chart" uri="{02D57815-91ED-43cb-92C2-25804820EDAC}">
            <c15:filteredScatterSeries>
              <c15:ser>
                <c:idx val="0"/>
                <c:order val="0"/>
                <c:tx>
                  <c:strRef>
                    <c:extLst>
                      <c:ext uri="{02D57815-91ED-43cb-92C2-25804820EDAC}">
                        <c15:formulaRef>
                          <c15:sqref>'רגרסיה לחות'!$B$1</c15:sqref>
                        </c15:formulaRef>
                      </c:ext>
                    </c:extLst>
                    <c:strCache>
                      <c:ptCount val="1"/>
                      <c:pt idx="0">
                        <c:v>חשופות</c:v>
                      </c:pt>
                    </c:strCache>
                  </c:strRef>
                </c:tx>
                <c:spPr>
                  <a:ln w="19050" cap="rnd">
                    <a:noFill/>
                    <a:round/>
                  </a:ln>
                  <a:effectLst/>
                </c:spPr>
                <c:marker>
                  <c:symbol val="circle"/>
                  <c:size val="5"/>
                  <c:spPr>
                    <a:solidFill>
                      <a:srgbClr val="362900"/>
                    </a:solidFill>
                    <a:ln w="9525">
                      <a:noFill/>
                    </a:ln>
                    <a:effectLst/>
                  </c:spPr>
                </c:marker>
                <c:trendline>
                  <c:spPr>
                    <a:ln w="19050" cap="rnd">
                      <a:solidFill>
                        <a:srgbClr val="423200"/>
                      </a:solidFill>
                      <a:prstDash val="sysDot"/>
                    </a:ln>
                    <a:effectLst/>
                  </c:spPr>
                  <c:trendlineType val="linear"/>
                  <c:dispRSqr val="0"/>
                  <c:dispEq val="0"/>
                </c:trendline>
                <c:xVal>
                  <c:numRef>
                    <c:extLst>
                      <c:ext uri="{02D57815-91ED-43cb-92C2-25804820EDAC}">
                        <c15:formulaRef>
                          <c15:sqref>'רגרסיה לחות'!$A$2:$A$13</c15:sqref>
                        </c15:formulaRef>
                      </c:ext>
                    </c:extLst>
                    <c:numCache>
                      <c:formatCode>General</c:formatCode>
                      <c:ptCount val="12"/>
                      <c:pt idx="0">
                        <c:v>1</c:v>
                      </c:pt>
                      <c:pt idx="1">
                        <c:v>1</c:v>
                      </c:pt>
                      <c:pt idx="2">
                        <c:v>1</c:v>
                      </c:pt>
                      <c:pt idx="3">
                        <c:v>1</c:v>
                      </c:pt>
                      <c:pt idx="4">
                        <c:v>3</c:v>
                      </c:pt>
                      <c:pt idx="5">
                        <c:v>3</c:v>
                      </c:pt>
                      <c:pt idx="6">
                        <c:v>3</c:v>
                      </c:pt>
                      <c:pt idx="7">
                        <c:v>3</c:v>
                      </c:pt>
                      <c:pt idx="8">
                        <c:v>5</c:v>
                      </c:pt>
                      <c:pt idx="9">
                        <c:v>5</c:v>
                      </c:pt>
                      <c:pt idx="10">
                        <c:v>5</c:v>
                      </c:pt>
                      <c:pt idx="11">
                        <c:v>5</c:v>
                      </c:pt>
                    </c:numCache>
                  </c:numRef>
                </c:xVal>
                <c:yVal>
                  <c:numRef>
                    <c:extLst>
                      <c:ext uri="{02D57815-91ED-43cb-92C2-25804820EDAC}">
                        <c15:formulaRef>
                          <c15:sqref>'רגרסיה לחות'!$B$2:$B$13</c15:sqref>
                        </c15:formulaRef>
                      </c:ext>
                    </c:extLst>
                    <c:numCache>
                      <c:formatCode>0.00</c:formatCode>
                      <c:ptCount val="12"/>
                      <c:pt idx="0">
                        <c:v>86.089331055077395</c:v>
                      </c:pt>
                      <c:pt idx="1">
                        <c:v>71.09659315122552</c:v>
                      </c:pt>
                      <c:pt idx="2">
                        <c:v>63.409214898576622</c:v>
                      </c:pt>
                      <c:pt idx="3">
                        <c:v>62.904548375896638</c:v>
                      </c:pt>
                      <c:pt idx="4">
                        <c:v>59.049350738459985</c:v>
                      </c:pt>
                      <c:pt idx="5">
                        <c:v>61.880837633812384</c:v>
                      </c:pt>
                      <c:pt idx="6">
                        <c:v>54.816609284762315</c:v>
                      </c:pt>
                      <c:pt idx="7">
                        <c:v>59.855113509323679</c:v>
                      </c:pt>
                      <c:pt idx="8">
                        <c:v>39.239726748944499</c:v>
                      </c:pt>
                      <c:pt idx="9">
                        <c:v>71.797877308815856</c:v>
                      </c:pt>
                      <c:pt idx="10">
                        <c:v>45.152936577738672</c:v>
                      </c:pt>
                      <c:pt idx="11">
                        <c:v>58.908588738417663</c:v>
                      </c:pt>
                    </c:numCache>
                  </c:numRef>
                </c:yVal>
                <c:smooth val="0"/>
                <c:extLst>
                  <c:ext xmlns:c16="http://schemas.microsoft.com/office/drawing/2014/chart" uri="{C3380CC4-5D6E-409C-BE32-E72D297353CC}">
                    <c16:uniqueId val="{00000003-A63A-4DE8-A075-00353E36E154}"/>
                  </c:ext>
                </c:extLst>
              </c15:ser>
            </c15:filteredScatterSeries>
          </c:ext>
        </c:extLst>
      </c:scatterChart>
      <c:valAx>
        <c:axId val="453460000"/>
        <c:scaling>
          <c:orientation val="minMax"/>
          <c:max val="5"/>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a:t>ימים מהשקיה</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53458360"/>
        <c:crosses val="autoZero"/>
        <c:crossBetween val="midCat"/>
        <c:majorUnit val="1"/>
      </c:valAx>
      <c:valAx>
        <c:axId val="453458360"/>
        <c:scaling>
          <c:orientation val="minMax"/>
          <c:max val="80"/>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rtl="1">
                  <a:defRPr sz="1000" b="0" i="0" u="none" strike="noStrike" kern="1200" baseline="0">
                    <a:solidFill>
                      <a:schemeClr val="tx1">
                        <a:lumMod val="65000"/>
                        <a:lumOff val="35000"/>
                      </a:schemeClr>
                    </a:solidFill>
                    <a:latin typeface="+mn-lt"/>
                    <a:ea typeface="+mn-ea"/>
                    <a:cs typeface="+mn-cs"/>
                  </a:defRPr>
                </a:pPr>
                <a:r>
                  <a:rPr lang="he-IL"/>
                  <a:t>% לחות </a:t>
                </a:r>
                <a:endParaRPr lang="en-US"/>
              </a:p>
            </c:rich>
          </c:tx>
          <c:overlay val="0"/>
          <c:spPr>
            <a:noFill/>
            <a:ln>
              <a:noFill/>
            </a:ln>
            <a:effectLst/>
          </c:spPr>
          <c:txPr>
            <a:bodyPr rot="-5400000" spcFirstLastPara="1" vertOverflow="ellipsis" vert="horz" wrap="square" anchor="ctr" anchorCtr="1"/>
            <a:lstStyle/>
            <a:p>
              <a:pPr rtl="1">
                <a:defRPr sz="1000" b="0" i="0" u="none" strike="noStrike" kern="1200" baseline="0">
                  <a:solidFill>
                    <a:schemeClr val="tx1">
                      <a:lumMod val="65000"/>
                      <a:lumOff val="35000"/>
                    </a:schemeClr>
                  </a:solidFill>
                  <a:latin typeface="+mn-lt"/>
                  <a:ea typeface="+mn-ea"/>
                  <a:cs typeface="+mn-cs"/>
                </a:defRPr>
              </a:pPr>
              <a:endParaRPr lang="he-IL"/>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53460000"/>
        <c:crosses val="autoZero"/>
        <c:crossBetween val="midCat"/>
        <c:majorUnit val="10"/>
        <c:min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t>כמות</a:t>
            </a:r>
            <a:r>
              <a:rPr lang="he-IL" baseline="0"/>
              <a:t> אקריות כללית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col"/>
        <c:grouping val="stacked"/>
        <c:varyColors val="0"/>
        <c:ser>
          <c:idx val="0"/>
          <c:order val="0"/>
          <c:spPr>
            <a:solidFill>
              <a:schemeClr val="accent1"/>
            </a:solidFill>
            <a:ln>
              <a:noFill/>
            </a:ln>
            <a:effectLst/>
          </c:spPr>
          <c:invertIfNegative val="0"/>
          <c:val>
            <c:numRef>
              <c:f>Sheet1!$D$79:$F$79</c:f>
              <c:numCache>
                <c:formatCode>General</c:formatCode>
                <c:ptCount val="3"/>
                <c:pt idx="1">
                  <c:v>21</c:v>
                </c:pt>
                <c:pt idx="2">
                  <c:v>136</c:v>
                </c:pt>
              </c:numCache>
            </c:numRef>
          </c:val>
          <c:extLst>
            <c:ext xmlns:c15="http://schemas.microsoft.com/office/drawing/2012/chart" uri="{02D57815-91ED-43cb-92C2-25804820EDAC}">
              <c15:filteredSeriesTitle>
                <c15:tx>
                  <c:strRef>
                    <c:extLst>
                      <c:ext uri="{02D57815-91ED-43cb-92C2-25804820EDAC}">
                        <c15:formulaRef>
                          <c15:sqref>Sheet1!$C$79</c15:sqref>
                        </c15:formulaRef>
                      </c:ext>
                    </c:extLst>
                    <c:strCache>
                      <c:ptCount val="1"/>
                      <c:pt idx="0">
                        <c:v>oribatida</c:v>
                      </c:pt>
                    </c:strCache>
                  </c:strRef>
                </c15:tx>
              </c15:filteredSeriesTitle>
            </c:ext>
            <c:ext xmlns:c15="http://schemas.microsoft.com/office/drawing/2012/chart" uri="{02D57815-91ED-43cb-92C2-25804820EDAC}">
              <c15:filteredCategoryTitle>
                <c15:cat>
                  <c:strRef>
                    <c:extLst>
                      <c:ext uri="{02D57815-91ED-43cb-92C2-25804820EDAC}">
                        <c15:formulaRef>
                          <c15:sqref>Sheet1!$D$78:$F$78</c15:sqref>
                        </c15:formulaRef>
                      </c:ext>
                    </c:extLst>
                    <c:strCache>
                      <c:ptCount val="3"/>
                      <c:pt idx="1">
                        <c:v>חשוף</c:v>
                      </c:pt>
                      <c:pt idx="2">
                        <c:v>ג"ש</c:v>
                      </c:pt>
                    </c:strCache>
                  </c:strRef>
                </c15:cat>
              </c15:filteredCategoryTitle>
            </c:ext>
            <c:ext xmlns:c16="http://schemas.microsoft.com/office/drawing/2014/chart" uri="{C3380CC4-5D6E-409C-BE32-E72D297353CC}">
              <c16:uniqueId val="{00000000-2BEC-4163-9C76-B2340BD1A3D1}"/>
            </c:ext>
          </c:extLst>
        </c:ser>
        <c:ser>
          <c:idx val="1"/>
          <c:order val="1"/>
          <c:spPr>
            <a:solidFill>
              <a:schemeClr val="accent2"/>
            </a:solidFill>
            <a:ln>
              <a:noFill/>
            </a:ln>
            <a:effectLst/>
          </c:spPr>
          <c:invertIfNegative val="0"/>
          <c:val>
            <c:numRef>
              <c:f>Sheet1!$D$80:$F$80</c:f>
              <c:numCache>
                <c:formatCode>General</c:formatCode>
                <c:ptCount val="3"/>
                <c:pt idx="1">
                  <c:v>16</c:v>
                </c:pt>
                <c:pt idx="2">
                  <c:v>28</c:v>
                </c:pt>
              </c:numCache>
            </c:numRef>
          </c:val>
          <c:extLst>
            <c:ext xmlns:c15="http://schemas.microsoft.com/office/drawing/2012/chart" uri="{02D57815-91ED-43cb-92C2-25804820EDAC}">
              <c15:filteredSeriesTitle>
                <c15:tx>
                  <c:strRef>
                    <c:extLst>
                      <c:ext uri="{02D57815-91ED-43cb-92C2-25804820EDAC}">
                        <c15:formulaRef>
                          <c15:sqref>Sheet1!$C$80</c15:sqref>
                        </c15:formulaRef>
                      </c:ext>
                    </c:extLst>
                    <c:strCache>
                      <c:ptCount val="1"/>
                      <c:pt idx="0">
                        <c:v>mesostigmata</c:v>
                      </c:pt>
                    </c:strCache>
                  </c:strRef>
                </c15:tx>
              </c15:filteredSeriesTitle>
            </c:ext>
            <c:ext xmlns:c15="http://schemas.microsoft.com/office/drawing/2012/chart" uri="{02D57815-91ED-43cb-92C2-25804820EDAC}">
              <c15:filteredCategoryTitle>
                <c15:cat>
                  <c:strRef>
                    <c:extLst>
                      <c:ext uri="{02D57815-91ED-43cb-92C2-25804820EDAC}">
                        <c15:formulaRef>
                          <c15:sqref>Sheet1!$D$78:$F$78</c15:sqref>
                        </c15:formulaRef>
                      </c:ext>
                    </c:extLst>
                    <c:strCache>
                      <c:ptCount val="3"/>
                      <c:pt idx="1">
                        <c:v>חשוף</c:v>
                      </c:pt>
                      <c:pt idx="2">
                        <c:v>ג"ש</c:v>
                      </c:pt>
                    </c:strCache>
                  </c:strRef>
                </c15:cat>
              </c15:filteredCategoryTitle>
            </c:ext>
            <c:ext xmlns:c16="http://schemas.microsoft.com/office/drawing/2014/chart" uri="{C3380CC4-5D6E-409C-BE32-E72D297353CC}">
              <c16:uniqueId val="{00000001-2BEC-4163-9C76-B2340BD1A3D1}"/>
            </c:ext>
          </c:extLst>
        </c:ser>
        <c:ser>
          <c:idx val="2"/>
          <c:order val="2"/>
          <c:spPr>
            <a:solidFill>
              <a:schemeClr val="accent3"/>
            </a:solidFill>
            <a:ln>
              <a:noFill/>
            </a:ln>
            <a:effectLst/>
          </c:spPr>
          <c:invertIfNegative val="0"/>
          <c:val>
            <c:numRef>
              <c:f>Sheet1!$D$81:$F$81</c:f>
              <c:numCache>
                <c:formatCode>General</c:formatCode>
                <c:ptCount val="3"/>
                <c:pt idx="1">
                  <c:v>5</c:v>
                </c:pt>
                <c:pt idx="2">
                  <c:v>71</c:v>
                </c:pt>
              </c:numCache>
            </c:numRef>
          </c:val>
          <c:extLst>
            <c:ext xmlns:c15="http://schemas.microsoft.com/office/drawing/2012/chart" uri="{02D57815-91ED-43cb-92C2-25804820EDAC}">
              <c15:filteredSeriesTitle>
                <c15:tx>
                  <c:strRef>
                    <c:extLst>
                      <c:ext uri="{02D57815-91ED-43cb-92C2-25804820EDAC}">
                        <c15:formulaRef>
                          <c15:sqref>Sheet1!$C$81</c15:sqref>
                        </c15:formulaRef>
                      </c:ext>
                    </c:extLst>
                    <c:strCache>
                      <c:ptCount val="1"/>
                      <c:pt idx="0">
                        <c:v>Acaridia</c:v>
                      </c:pt>
                    </c:strCache>
                  </c:strRef>
                </c15:tx>
              </c15:filteredSeriesTitle>
            </c:ext>
            <c:ext xmlns:c15="http://schemas.microsoft.com/office/drawing/2012/chart" uri="{02D57815-91ED-43cb-92C2-25804820EDAC}">
              <c15:filteredCategoryTitle>
                <c15:cat>
                  <c:strRef>
                    <c:extLst>
                      <c:ext uri="{02D57815-91ED-43cb-92C2-25804820EDAC}">
                        <c15:formulaRef>
                          <c15:sqref>Sheet1!$D$78:$F$78</c15:sqref>
                        </c15:formulaRef>
                      </c:ext>
                    </c:extLst>
                    <c:strCache>
                      <c:ptCount val="3"/>
                      <c:pt idx="1">
                        <c:v>חשוף</c:v>
                      </c:pt>
                      <c:pt idx="2">
                        <c:v>ג"ש</c:v>
                      </c:pt>
                    </c:strCache>
                  </c:strRef>
                </c15:cat>
              </c15:filteredCategoryTitle>
            </c:ext>
            <c:ext xmlns:c16="http://schemas.microsoft.com/office/drawing/2014/chart" uri="{C3380CC4-5D6E-409C-BE32-E72D297353CC}">
              <c16:uniqueId val="{00000002-2BEC-4163-9C76-B2340BD1A3D1}"/>
            </c:ext>
          </c:extLst>
        </c:ser>
        <c:ser>
          <c:idx val="3"/>
          <c:order val="3"/>
          <c:spPr>
            <a:solidFill>
              <a:schemeClr val="accent4"/>
            </a:solidFill>
            <a:ln>
              <a:noFill/>
            </a:ln>
            <a:effectLst/>
          </c:spPr>
          <c:invertIfNegative val="0"/>
          <c:val>
            <c:numRef>
              <c:f>Sheet1!$D$84:$F$84</c:f>
              <c:numCache>
                <c:formatCode>General</c:formatCode>
                <c:ptCount val="3"/>
              </c:numCache>
            </c:numRef>
          </c:val>
          <c:extLst>
            <c:ext xmlns:c15="http://schemas.microsoft.com/office/drawing/2012/chart" uri="{02D57815-91ED-43cb-92C2-25804820EDAC}">
              <c15:filteredSeriesTitle>
                <c15:tx>
                  <c:strRef>
                    <c:extLst>
                      <c:ext uri="{02D57815-91ED-43cb-92C2-25804820EDAC}">
                        <c15:formulaRef>
                          <c15:sqref>Sheet1!$C$84</c15:sqref>
                        </c15:formulaRef>
                      </c:ext>
                    </c:extLst>
                    <c:strCache>
                      <c:ptCount val="1"/>
                    </c:strCache>
                  </c:strRef>
                </c15:tx>
              </c15:filteredSeriesTitle>
            </c:ext>
            <c:ext xmlns:c15="http://schemas.microsoft.com/office/drawing/2012/chart" uri="{02D57815-91ED-43cb-92C2-25804820EDAC}">
              <c15:filteredCategoryTitle>
                <c15:cat>
                  <c:strRef>
                    <c:extLst>
                      <c:ext uri="{02D57815-91ED-43cb-92C2-25804820EDAC}">
                        <c15:formulaRef>
                          <c15:sqref>Sheet1!$D$78:$F$78</c15:sqref>
                        </c15:formulaRef>
                      </c:ext>
                    </c:extLst>
                    <c:strCache>
                      <c:ptCount val="3"/>
                      <c:pt idx="1">
                        <c:v>חשוף</c:v>
                      </c:pt>
                      <c:pt idx="2">
                        <c:v>ג"ש</c:v>
                      </c:pt>
                    </c:strCache>
                  </c:strRef>
                </c15:cat>
              </c15:filteredCategoryTitle>
            </c:ext>
            <c:ext xmlns:c16="http://schemas.microsoft.com/office/drawing/2014/chart" uri="{C3380CC4-5D6E-409C-BE32-E72D297353CC}">
              <c16:uniqueId val="{00000003-2BEC-4163-9C76-B2340BD1A3D1}"/>
            </c:ext>
          </c:extLst>
        </c:ser>
        <c:dLbls>
          <c:showLegendKey val="0"/>
          <c:showVal val="0"/>
          <c:showCatName val="0"/>
          <c:showSerName val="0"/>
          <c:showPercent val="0"/>
          <c:showBubbleSize val="0"/>
        </c:dLbls>
        <c:gapWidth val="150"/>
        <c:overlap val="100"/>
        <c:axId val="472432776"/>
        <c:axId val="472433104"/>
      </c:barChart>
      <c:catAx>
        <c:axId val="472432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72433104"/>
        <c:crosses val="autoZero"/>
        <c:auto val="1"/>
        <c:lblAlgn val="ctr"/>
        <c:lblOffset val="100"/>
        <c:noMultiLvlLbl val="0"/>
      </c:catAx>
      <c:valAx>
        <c:axId val="472433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a:t>מספר אקריות</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72432776"/>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Sheet1!$C$52:$D$52</c:f>
              <c:strCache>
                <c:ptCount val="2"/>
                <c:pt idx="0">
                  <c:v>oribatida</c:v>
                </c:pt>
              </c:strCache>
            </c:strRef>
          </c:tx>
          <c:spPr>
            <a:solidFill>
              <a:schemeClr val="accent1"/>
            </a:solidFill>
            <a:ln>
              <a:noFill/>
            </a:ln>
            <a:effectLst/>
          </c:spPr>
          <c:invertIfNegative val="0"/>
          <c:cat>
            <c:strRef>
              <c:f>Sheet1!$E$51:$J$51</c:f>
              <c:strCache>
                <c:ptCount val="6"/>
                <c:pt idx="0">
                  <c:v>א חשוף</c:v>
                </c:pt>
                <c:pt idx="1">
                  <c:v>א ג"ש</c:v>
                </c:pt>
                <c:pt idx="2">
                  <c:v>ב חשוף</c:v>
                </c:pt>
                <c:pt idx="3">
                  <c:v>ב ג"ש</c:v>
                </c:pt>
                <c:pt idx="4">
                  <c:v>ג חשוף</c:v>
                </c:pt>
                <c:pt idx="5">
                  <c:v>ג ג"ש</c:v>
                </c:pt>
              </c:strCache>
            </c:strRef>
          </c:cat>
          <c:val>
            <c:numRef>
              <c:f>Sheet1!$E$52:$J$52</c:f>
              <c:numCache>
                <c:formatCode>General</c:formatCode>
                <c:ptCount val="6"/>
                <c:pt idx="0">
                  <c:v>6</c:v>
                </c:pt>
                <c:pt idx="1">
                  <c:v>97</c:v>
                </c:pt>
                <c:pt idx="2">
                  <c:v>10</c:v>
                </c:pt>
                <c:pt idx="3">
                  <c:v>15</c:v>
                </c:pt>
                <c:pt idx="4">
                  <c:v>5</c:v>
                </c:pt>
                <c:pt idx="5">
                  <c:v>24</c:v>
                </c:pt>
              </c:numCache>
            </c:numRef>
          </c:val>
          <c:extLst>
            <c:ext xmlns:c16="http://schemas.microsoft.com/office/drawing/2014/chart" uri="{C3380CC4-5D6E-409C-BE32-E72D297353CC}">
              <c16:uniqueId val="{00000000-1915-4AA7-8DFE-E09476E55B66}"/>
            </c:ext>
          </c:extLst>
        </c:ser>
        <c:ser>
          <c:idx val="1"/>
          <c:order val="1"/>
          <c:tx>
            <c:strRef>
              <c:f>Sheet1!$C$53:$D$53</c:f>
              <c:strCache>
                <c:ptCount val="2"/>
                <c:pt idx="0">
                  <c:v>mesostigmata</c:v>
                </c:pt>
              </c:strCache>
            </c:strRef>
          </c:tx>
          <c:spPr>
            <a:solidFill>
              <a:schemeClr val="accent2"/>
            </a:solidFill>
            <a:ln>
              <a:noFill/>
            </a:ln>
            <a:effectLst/>
          </c:spPr>
          <c:invertIfNegative val="0"/>
          <c:cat>
            <c:strRef>
              <c:f>Sheet1!$E$51:$J$51</c:f>
              <c:strCache>
                <c:ptCount val="6"/>
                <c:pt idx="0">
                  <c:v>א חשוף</c:v>
                </c:pt>
                <c:pt idx="1">
                  <c:v>א ג"ש</c:v>
                </c:pt>
                <c:pt idx="2">
                  <c:v>ב חשוף</c:v>
                </c:pt>
                <c:pt idx="3">
                  <c:v>ב ג"ש</c:v>
                </c:pt>
                <c:pt idx="4">
                  <c:v>ג חשוף</c:v>
                </c:pt>
                <c:pt idx="5">
                  <c:v>ג ג"ש</c:v>
                </c:pt>
              </c:strCache>
            </c:strRef>
          </c:cat>
          <c:val>
            <c:numRef>
              <c:f>Sheet1!$E$53:$J$53</c:f>
              <c:numCache>
                <c:formatCode>General</c:formatCode>
                <c:ptCount val="6"/>
                <c:pt idx="0">
                  <c:v>4</c:v>
                </c:pt>
                <c:pt idx="1">
                  <c:v>15</c:v>
                </c:pt>
                <c:pt idx="2">
                  <c:v>7</c:v>
                </c:pt>
                <c:pt idx="3">
                  <c:v>7</c:v>
                </c:pt>
                <c:pt idx="4">
                  <c:v>5</c:v>
                </c:pt>
                <c:pt idx="5">
                  <c:v>6</c:v>
                </c:pt>
              </c:numCache>
            </c:numRef>
          </c:val>
          <c:extLst>
            <c:ext xmlns:c16="http://schemas.microsoft.com/office/drawing/2014/chart" uri="{C3380CC4-5D6E-409C-BE32-E72D297353CC}">
              <c16:uniqueId val="{00000001-1915-4AA7-8DFE-E09476E55B66}"/>
            </c:ext>
          </c:extLst>
        </c:ser>
        <c:ser>
          <c:idx val="2"/>
          <c:order val="2"/>
          <c:tx>
            <c:strRef>
              <c:f>Sheet1!$C$54:$D$54</c:f>
              <c:strCache>
                <c:ptCount val="2"/>
                <c:pt idx="0">
                  <c:v>Acaridia</c:v>
                </c:pt>
              </c:strCache>
            </c:strRef>
          </c:tx>
          <c:spPr>
            <a:solidFill>
              <a:schemeClr val="accent3"/>
            </a:solidFill>
            <a:ln>
              <a:noFill/>
            </a:ln>
            <a:effectLst/>
          </c:spPr>
          <c:invertIfNegative val="0"/>
          <c:cat>
            <c:strRef>
              <c:f>Sheet1!$E$51:$J$51</c:f>
              <c:strCache>
                <c:ptCount val="6"/>
                <c:pt idx="0">
                  <c:v>א חשוף</c:v>
                </c:pt>
                <c:pt idx="1">
                  <c:v>א ג"ש</c:v>
                </c:pt>
                <c:pt idx="2">
                  <c:v>ב חשוף</c:v>
                </c:pt>
                <c:pt idx="3">
                  <c:v>ב ג"ש</c:v>
                </c:pt>
                <c:pt idx="4">
                  <c:v>ג חשוף</c:v>
                </c:pt>
                <c:pt idx="5">
                  <c:v>ג ג"ש</c:v>
                </c:pt>
              </c:strCache>
            </c:strRef>
          </c:cat>
          <c:val>
            <c:numRef>
              <c:f>Sheet1!$E$54:$J$54</c:f>
              <c:numCache>
                <c:formatCode>General</c:formatCode>
                <c:ptCount val="6"/>
                <c:pt idx="0">
                  <c:v>0</c:v>
                </c:pt>
                <c:pt idx="1">
                  <c:v>67</c:v>
                </c:pt>
                <c:pt idx="2">
                  <c:v>5</c:v>
                </c:pt>
                <c:pt idx="3">
                  <c:v>1</c:v>
                </c:pt>
                <c:pt idx="4">
                  <c:v>0</c:v>
                </c:pt>
                <c:pt idx="5">
                  <c:v>3</c:v>
                </c:pt>
              </c:numCache>
            </c:numRef>
          </c:val>
          <c:extLst>
            <c:ext xmlns:c16="http://schemas.microsoft.com/office/drawing/2014/chart" uri="{C3380CC4-5D6E-409C-BE32-E72D297353CC}">
              <c16:uniqueId val="{00000002-1915-4AA7-8DFE-E09476E55B66}"/>
            </c:ext>
          </c:extLst>
        </c:ser>
        <c:ser>
          <c:idx val="3"/>
          <c:order val="3"/>
          <c:tx>
            <c:strRef>
              <c:f>Sheet1!$C$55:$D$55</c:f>
              <c:strCache>
                <c:ptCount val="2"/>
                <c:pt idx="0">
                  <c:v>Acaridia</c:v>
                </c:pt>
              </c:strCache>
            </c:strRef>
          </c:tx>
          <c:spPr>
            <a:solidFill>
              <a:schemeClr val="accent4"/>
            </a:solidFill>
            <a:ln>
              <a:noFill/>
            </a:ln>
            <a:effectLst/>
          </c:spPr>
          <c:invertIfNegative val="0"/>
          <c:cat>
            <c:strRef>
              <c:f>Sheet1!$E$51:$J$51</c:f>
              <c:strCache>
                <c:ptCount val="6"/>
                <c:pt idx="0">
                  <c:v>א חשוף</c:v>
                </c:pt>
                <c:pt idx="1">
                  <c:v>א ג"ש</c:v>
                </c:pt>
                <c:pt idx="2">
                  <c:v>ב חשוף</c:v>
                </c:pt>
                <c:pt idx="3">
                  <c:v>ב ג"ש</c:v>
                </c:pt>
                <c:pt idx="4">
                  <c:v>ג חשוף</c:v>
                </c:pt>
                <c:pt idx="5">
                  <c:v>ג ג"ש</c:v>
                </c:pt>
              </c:strCache>
            </c:strRef>
          </c:cat>
          <c:val>
            <c:numRef>
              <c:f>Sheet1!$E$55:$J$55</c:f>
              <c:numCache>
                <c:formatCode>General</c:formatCode>
                <c:ptCount val="6"/>
              </c:numCache>
            </c:numRef>
          </c:val>
          <c:extLst>
            <c:ext xmlns:c16="http://schemas.microsoft.com/office/drawing/2014/chart" uri="{C3380CC4-5D6E-409C-BE32-E72D297353CC}">
              <c16:uniqueId val="{00000003-1915-4AA7-8DFE-E09476E55B66}"/>
            </c:ext>
          </c:extLst>
        </c:ser>
        <c:dLbls>
          <c:showLegendKey val="0"/>
          <c:showVal val="0"/>
          <c:showCatName val="0"/>
          <c:showSerName val="0"/>
          <c:showPercent val="0"/>
          <c:showBubbleSize val="0"/>
        </c:dLbls>
        <c:gapWidth val="219"/>
        <c:overlap val="100"/>
        <c:axId val="469855544"/>
        <c:axId val="469860792"/>
      </c:barChart>
      <c:catAx>
        <c:axId val="469855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69860792"/>
        <c:crosses val="autoZero"/>
        <c:auto val="1"/>
        <c:lblAlgn val="ctr"/>
        <c:lblOffset val="100"/>
        <c:noMultiLvlLbl val="0"/>
      </c:catAx>
      <c:valAx>
        <c:axId val="469860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6985554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0.8751</cdr:x>
      <cdr:y>0.63686</cdr:y>
    </cdr:from>
    <cdr:to>
      <cdr:x>0.95226</cdr:x>
      <cdr:y>0.96612</cdr:y>
    </cdr:to>
    <cdr:sp macro="" textlink="">
      <cdr:nvSpPr>
        <cdr:cNvPr id="2" name="סוגר מסולסל ימני 1"/>
        <cdr:cNvSpPr/>
      </cdr:nvSpPr>
      <cdr:spPr>
        <a:xfrm xmlns:a="http://schemas.openxmlformats.org/drawingml/2006/main">
          <a:off x="4756150" y="2984500"/>
          <a:ext cx="419369" cy="1543050"/>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he-IL"/>
        </a:p>
      </cdr:txBody>
    </cdr:sp>
  </cdr:relSizeAnchor>
  <cdr:relSizeAnchor xmlns:cdr="http://schemas.openxmlformats.org/drawingml/2006/chartDrawing">
    <cdr:from>
      <cdr:x>0.36992</cdr:x>
      <cdr:y>0.27923</cdr:y>
    </cdr:from>
    <cdr:to>
      <cdr:x>0.43146</cdr:x>
      <cdr:y>0.6457</cdr:y>
    </cdr:to>
    <cdr:sp macro="" textlink="">
      <cdr:nvSpPr>
        <cdr:cNvPr id="4" name="סוגר מסולסל ימני 3">
          <a:extLst xmlns:a="http://schemas.openxmlformats.org/drawingml/2006/main">
            <a:ext uri="{FF2B5EF4-FFF2-40B4-BE49-F238E27FC236}">
              <a16:creationId xmlns:a16="http://schemas.microsoft.com/office/drawing/2014/main" id="{92F804C0-A5F3-4C34-A79C-76DE2F163DAE}"/>
            </a:ext>
          </a:extLst>
        </cdr:cNvPr>
        <cdr:cNvSpPr/>
      </cdr:nvSpPr>
      <cdr:spPr>
        <a:xfrm xmlns:a="http://schemas.openxmlformats.org/drawingml/2006/main" rot="10800000">
          <a:off x="1899528" y="1252393"/>
          <a:ext cx="315997" cy="1643711"/>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he-IL"/>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F4B9D22-8960-449A-B3CE-70415C6D7B45}" type="datetimeFigureOut">
              <a:rPr lang="he-IL" smtClean="0"/>
              <a:t>כ"ז/אדר א/תשפ"ב</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7F66B1E-3D4E-4215-BA48-ADE61498EB65}" type="slidenum">
              <a:rPr lang="he-IL" smtClean="0"/>
              <a:t>‹#›</a:t>
            </a:fld>
            <a:endParaRPr lang="he-IL"/>
          </a:p>
        </p:txBody>
      </p:sp>
    </p:spTree>
    <p:extLst>
      <p:ext uri="{BB962C8B-B14F-4D97-AF65-F5344CB8AC3E}">
        <p14:creationId xmlns:p14="http://schemas.microsoft.com/office/powerpoint/2010/main" val="294611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77F66B1E-3D4E-4215-BA48-ADE61498EB65}" type="slidenum">
              <a:rPr lang="he-IL" smtClean="0"/>
              <a:t>8</a:t>
            </a:fld>
            <a:endParaRPr lang="he-IL"/>
          </a:p>
        </p:txBody>
      </p:sp>
    </p:spTree>
    <p:extLst>
      <p:ext uri="{BB962C8B-B14F-4D97-AF65-F5344CB8AC3E}">
        <p14:creationId xmlns:p14="http://schemas.microsoft.com/office/powerpoint/2010/main" val="276229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2/28/2022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E1F656-3E44-4226-9A58-6985C1D8C960}"/>
              </a:ext>
            </a:extLst>
          </p:cNvPr>
          <p:cNvSpPr>
            <a:spLocks noGrp="1"/>
          </p:cNvSpPr>
          <p:nvPr>
            <p:ph type="ctrTitle"/>
          </p:nvPr>
        </p:nvSpPr>
        <p:spPr>
          <a:xfrm>
            <a:off x="433633" y="707010"/>
            <a:ext cx="11274458" cy="2495445"/>
          </a:xfrm>
        </p:spPr>
        <p:txBody>
          <a:bodyPr>
            <a:normAutofit fontScale="90000"/>
          </a:bodyPr>
          <a:lstStyle/>
          <a:p>
            <a:pPr algn="ctr"/>
            <a:r>
              <a:rPr lang="he-IL" dirty="0">
                <a:latin typeface="Gisha" panose="020B0502040204020203" pitchFamily="34" charset="-79"/>
                <a:cs typeface="Gisha" panose="020B0502040204020203" pitchFamily="34" charset="-79"/>
              </a:rPr>
              <a:t/>
            </a:r>
            <a:br>
              <a:rPr lang="he-IL" dirty="0">
                <a:latin typeface="Gisha" panose="020B0502040204020203" pitchFamily="34" charset="-79"/>
                <a:cs typeface="Gisha" panose="020B0502040204020203" pitchFamily="34" charset="-79"/>
              </a:rPr>
            </a:br>
            <a:r>
              <a:rPr lang="he-IL" dirty="0">
                <a:latin typeface="Gisha" panose="020B0502040204020203" pitchFamily="34" charset="-79"/>
                <a:cs typeface="Gisha" panose="020B0502040204020203" pitchFamily="34" charset="-79"/>
              </a:rPr>
              <a:t/>
            </a:r>
            <a:br>
              <a:rPr lang="he-IL" dirty="0">
                <a:latin typeface="Gisha" panose="020B0502040204020203" pitchFamily="34" charset="-79"/>
                <a:cs typeface="Gisha" panose="020B0502040204020203" pitchFamily="34" charset="-79"/>
              </a:rPr>
            </a:br>
            <a:r>
              <a:rPr lang="he-IL" dirty="0">
                <a:latin typeface="Gisha" panose="020B0502040204020203" pitchFamily="34" charset="-79"/>
                <a:cs typeface="Gisha" panose="020B0502040204020203" pitchFamily="34" charset="-79"/>
              </a:rPr>
              <a:t/>
            </a:r>
            <a:br>
              <a:rPr lang="he-IL" dirty="0">
                <a:latin typeface="Gisha" panose="020B0502040204020203" pitchFamily="34" charset="-79"/>
                <a:cs typeface="Gisha" panose="020B0502040204020203" pitchFamily="34" charset="-79"/>
              </a:rPr>
            </a:br>
            <a:r>
              <a:rPr lang="he-IL" dirty="0">
                <a:latin typeface="Gisha" panose="020B0502040204020203" pitchFamily="34" charset="-79"/>
                <a:cs typeface="Gisha" panose="020B0502040204020203" pitchFamily="34" charset="-79"/>
              </a:rPr>
              <a:t/>
            </a:r>
            <a:br>
              <a:rPr lang="he-IL" dirty="0">
                <a:latin typeface="Gisha" panose="020B0502040204020203" pitchFamily="34" charset="-79"/>
                <a:cs typeface="Gisha" panose="020B0502040204020203" pitchFamily="34" charset="-79"/>
              </a:rPr>
            </a:br>
            <a:r>
              <a:rPr lang="he-IL" dirty="0">
                <a:latin typeface="Gisha" panose="020B0502040204020203" pitchFamily="34" charset="-79"/>
                <a:cs typeface="Gisha" panose="020B0502040204020203" pitchFamily="34" charset="-79"/>
              </a:rPr>
              <a:t/>
            </a:r>
            <a:br>
              <a:rPr lang="he-IL" dirty="0">
                <a:latin typeface="Gisha" panose="020B0502040204020203" pitchFamily="34" charset="-79"/>
                <a:cs typeface="Gisha" panose="020B0502040204020203" pitchFamily="34" charset="-79"/>
              </a:rPr>
            </a:br>
            <a:r>
              <a:rPr lang="he-IL" sz="3200" dirty="0">
                <a:latin typeface="Gisha" panose="020B0502040204020203" pitchFamily="34" charset="-79"/>
                <a:cs typeface="Gisha" panose="020B0502040204020203" pitchFamily="34" charset="-79"/>
              </a:rPr>
              <a:t>השפעת גידולי שירות על שפע ומגוון ביולוגי של אקריות קרקע בגידול תירס </a:t>
            </a:r>
            <a:r>
              <a:rPr lang="he-IL" dirty="0">
                <a:latin typeface="Gisha" panose="020B0502040204020203" pitchFamily="34" charset="-79"/>
                <a:cs typeface="Gisha" panose="020B0502040204020203" pitchFamily="34" charset="-79"/>
              </a:rPr>
              <a:t> </a:t>
            </a:r>
            <a:br>
              <a:rPr lang="he-IL" dirty="0">
                <a:latin typeface="Gisha" panose="020B0502040204020203" pitchFamily="34" charset="-79"/>
                <a:cs typeface="Gisha" panose="020B0502040204020203" pitchFamily="34" charset="-79"/>
              </a:rPr>
            </a:br>
            <a:r>
              <a:rPr lang="he-IL" dirty="0">
                <a:latin typeface="Gisha" panose="020B0502040204020203" pitchFamily="34" charset="-79"/>
                <a:cs typeface="Gisha" panose="020B0502040204020203" pitchFamily="34" charset="-79"/>
              </a:rPr>
              <a:t/>
            </a:r>
            <a:br>
              <a:rPr lang="he-IL" dirty="0">
                <a:latin typeface="Gisha" panose="020B0502040204020203" pitchFamily="34" charset="-79"/>
                <a:cs typeface="Gisha" panose="020B0502040204020203" pitchFamily="34" charset="-79"/>
              </a:rPr>
            </a:br>
            <a:r>
              <a:rPr lang="he-IL" sz="2200" dirty="0">
                <a:latin typeface="Gisha" panose="020B0502040204020203" pitchFamily="34" charset="-79"/>
                <a:cs typeface="Gisha" panose="020B0502040204020203" pitchFamily="34" charset="-79"/>
              </a:rPr>
              <a:t>במסגרת קורס מחקר במדעי החיים, האוניברסיטה הפתוחה</a:t>
            </a:r>
            <a:br>
              <a:rPr lang="he-IL" sz="2200" dirty="0">
                <a:latin typeface="Gisha" panose="020B0502040204020203" pitchFamily="34" charset="-79"/>
                <a:cs typeface="Gisha" panose="020B0502040204020203" pitchFamily="34" charset="-79"/>
              </a:rPr>
            </a:br>
            <a:r>
              <a:rPr lang="he-IL" sz="2200" dirty="0">
                <a:latin typeface="Gisha" panose="020B0502040204020203" pitchFamily="34" charset="-79"/>
                <a:cs typeface="Gisha" panose="020B0502040204020203" pitchFamily="34" charset="-79"/>
              </a:rPr>
              <a:t>המחקר נערך בנווה יער</a:t>
            </a:r>
            <a:r>
              <a:rPr lang="he-IL" dirty="0">
                <a:latin typeface="Gisha" panose="020B0502040204020203" pitchFamily="34" charset="-79"/>
                <a:cs typeface="Gisha" panose="020B0502040204020203" pitchFamily="34" charset="-79"/>
              </a:rPr>
              <a:t/>
            </a:r>
            <a:br>
              <a:rPr lang="he-IL" dirty="0">
                <a:latin typeface="Gisha" panose="020B0502040204020203" pitchFamily="34" charset="-79"/>
                <a:cs typeface="Gisha" panose="020B0502040204020203" pitchFamily="34" charset="-79"/>
              </a:rPr>
            </a:br>
            <a:r>
              <a:rPr lang="he-IL" dirty="0"/>
              <a:t/>
            </a:r>
            <a:br>
              <a:rPr lang="he-IL" dirty="0"/>
            </a:br>
            <a:endParaRPr lang="he-IL" dirty="0"/>
          </a:p>
        </p:txBody>
      </p:sp>
      <p:sp>
        <p:nvSpPr>
          <p:cNvPr id="3" name="כותרת משנה 2">
            <a:extLst>
              <a:ext uri="{FF2B5EF4-FFF2-40B4-BE49-F238E27FC236}">
                <a16:creationId xmlns:a16="http://schemas.microsoft.com/office/drawing/2014/main" id="{84D7FBE4-CBF5-4052-8E35-035EA517C7CD}"/>
              </a:ext>
            </a:extLst>
          </p:cNvPr>
          <p:cNvSpPr>
            <a:spLocks noGrp="1"/>
          </p:cNvSpPr>
          <p:nvPr>
            <p:ph type="subTitle" idx="1"/>
          </p:nvPr>
        </p:nvSpPr>
        <p:spPr>
          <a:xfrm>
            <a:off x="599227" y="3202455"/>
            <a:ext cx="10993546" cy="2076555"/>
          </a:xfrm>
        </p:spPr>
        <p:txBody>
          <a:bodyPr>
            <a:normAutofit fontScale="25000" lnSpcReduction="20000"/>
          </a:bodyPr>
          <a:lstStyle/>
          <a:p>
            <a:pPr algn="ctr"/>
            <a:r>
              <a:rPr lang="he-IL" sz="8000" dirty="0">
                <a:solidFill>
                  <a:schemeClr val="bg1"/>
                </a:solidFill>
                <a:latin typeface="Gisha" panose="020B0502040204020203" pitchFamily="34" charset="-79"/>
                <a:cs typeface="Gisha" panose="020B0502040204020203" pitchFamily="34" charset="-79"/>
              </a:rPr>
              <a:t>מגיש: רונן כפיר</a:t>
            </a:r>
          </a:p>
          <a:p>
            <a:pPr algn="ctr"/>
            <a:r>
              <a:rPr lang="he-IL" sz="8000" dirty="0">
                <a:solidFill>
                  <a:schemeClr val="bg1"/>
                </a:solidFill>
                <a:latin typeface="Gisha" panose="020B0502040204020203" pitchFamily="34" charset="-79"/>
                <a:cs typeface="Gisha" panose="020B0502040204020203" pitchFamily="34" charset="-79"/>
              </a:rPr>
              <a:t>מנחים: ד"ר אריק </a:t>
            </a:r>
            <a:r>
              <a:rPr lang="he-IL" sz="8000" dirty="0" err="1">
                <a:solidFill>
                  <a:schemeClr val="bg1"/>
                </a:solidFill>
                <a:latin typeface="Gisha" panose="020B0502040204020203" pitchFamily="34" charset="-79"/>
                <a:cs typeface="Gisha" panose="020B0502040204020203" pitchFamily="34" charset="-79"/>
              </a:rPr>
              <a:t>פלבסקי</a:t>
            </a:r>
            <a:r>
              <a:rPr lang="he-IL" sz="8000" dirty="0">
                <a:solidFill>
                  <a:schemeClr val="bg1"/>
                </a:solidFill>
                <a:latin typeface="Gisha" panose="020B0502040204020203" pitchFamily="34" charset="-79"/>
                <a:cs typeface="Gisha" panose="020B0502040204020203" pitchFamily="34" charset="-79"/>
              </a:rPr>
              <a:t>, ד"ר גיל אשל</a:t>
            </a:r>
          </a:p>
          <a:p>
            <a:pPr algn="ctr"/>
            <a:r>
              <a:rPr lang="he-IL" sz="8000" dirty="0">
                <a:solidFill>
                  <a:schemeClr val="bg1"/>
                </a:solidFill>
                <a:latin typeface="Gisha" panose="020B0502040204020203" pitchFamily="34" charset="-79"/>
                <a:cs typeface="Gisha" panose="020B0502040204020203" pitchFamily="34" charset="-79"/>
              </a:rPr>
              <a:t>מנחה טכנית: שירה גל</a:t>
            </a:r>
          </a:p>
          <a:p>
            <a:pPr algn="ctr"/>
            <a:r>
              <a:rPr lang="he-IL" sz="8000" dirty="0">
                <a:solidFill>
                  <a:schemeClr val="bg1"/>
                </a:solidFill>
                <a:latin typeface="Gisha" panose="020B0502040204020203" pitchFamily="34" charset="-79"/>
                <a:cs typeface="Gisha" panose="020B0502040204020203" pitchFamily="34" charset="-79"/>
              </a:rPr>
              <a:t>מלווה פנימי מטעם האוניברסיטה הפתוחה: פרופ' עמרם אשל</a:t>
            </a:r>
          </a:p>
          <a:p>
            <a:pPr algn="ctr"/>
            <a:r>
              <a:rPr lang="he-IL" sz="8000">
                <a:solidFill>
                  <a:schemeClr val="bg1"/>
                </a:solidFill>
                <a:latin typeface="Gisha" panose="020B0502040204020203" pitchFamily="34" charset="-79"/>
                <a:cs typeface="Gisha" panose="020B0502040204020203" pitchFamily="34" charset="-79"/>
              </a:rPr>
              <a:t>פברואר </a:t>
            </a:r>
            <a:r>
              <a:rPr lang="he-IL" sz="8000" dirty="0">
                <a:solidFill>
                  <a:schemeClr val="bg1"/>
                </a:solidFill>
                <a:latin typeface="Gisha" panose="020B0502040204020203" pitchFamily="34" charset="-79"/>
                <a:cs typeface="Gisha" panose="020B0502040204020203" pitchFamily="34" charset="-79"/>
              </a:rPr>
              <a:t>2022</a:t>
            </a:r>
          </a:p>
          <a:p>
            <a:endParaRPr lang="he-IL" dirty="0"/>
          </a:p>
        </p:txBody>
      </p:sp>
    </p:spTree>
    <p:extLst>
      <p:ext uri="{BB962C8B-B14F-4D97-AF65-F5344CB8AC3E}">
        <p14:creationId xmlns:p14="http://schemas.microsoft.com/office/powerpoint/2010/main" val="131283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5D62A4-1C9F-46E4-A40C-EA519C88A0E0}"/>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שיטות </a:t>
            </a:r>
            <a:r>
              <a:rPr lang="he-IL" sz="2000" dirty="0">
                <a:latin typeface="Gisha" panose="020B0502040204020203" pitchFamily="34" charset="-79"/>
                <a:cs typeface="Gisha" panose="020B0502040204020203" pitchFamily="34" charset="-79"/>
              </a:rPr>
              <a:t>(המשך)</a:t>
            </a:r>
          </a:p>
        </p:txBody>
      </p:sp>
      <p:pic>
        <p:nvPicPr>
          <p:cNvPr id="5" name="מציין מיקום תוכן 4">
            <a:extLst>
              <a:ext uri="{FF2B5EF4-FFF2-40B4-BE49-F238E27FC236}">
                <a16:creationId xmlns:a16="http://schemas.microsoft.com/office/drawing/2014/main" id="{ACA9D9BF-97E6-4A0C-A83A-5C63B9DA0E51}"/>
              </a:ext>
            </a:extLst>
          </p:cNvPr>
          <p:cNvPicPr>
            <a:picLocks noGrp="1" noChangeAspect="1"/>
          </p:cNvPicPr>
          <p:nvPr>
            <p:ph sz="half" idx="1"/>
          </p:nvPr>
        </p:nvPicPr>
        <p:blipFill>
          <a:blip r:embed="rId2"/>
          <a:stretch>
            <a:fillRect/>
          </a:stretch>
        </p:blipFill>
        <p:spPr>
          <a:xfrm>
            <a:off x="450402" y="2228003"/>
            <a:ext cx="3018013" cy="3900339"/>
          </a:xfrm>
          <a:prstGeom prst="rect">
            <a:avLst/>
          </a:prstGeom>
        </p:spPr>
      </p:pic>
      <p:sp>
        <p:nvSpPr>
          <p:cNvPr id="4" name="מציין מיקום תוכן 3">
            <a:extLst>
              <a:ext uri="{FF2B5EF4-FFF2-40B4-BE49-F238E27FC236}">
                <a16:creationId xmlns:a16="http://schemas.microsoft.com/office/drawing/2014/main" id="{9AF8E9A4-3BF3-4359-B69A-62243191CA72}"/>
              </a:ext>
            </a:extLst>
          </p:cNvPr>
          <p:cNvSpPr>
            <a:spLocks noGrp="1"/>
          </p:cNvSpPr>
          <p:nvPr>
            <p:ph sz="half" idx="2"/>
          </p:nvPr>
        </p:nvSpPr>
        <p:spPr>
          <a:xfrm>
            <a:off x="5844619" y="2228003"/>
            <a:ext cx="5766190" cy="3900339"/>
          </a:xfrm>
        </p:spPr>
        <p:txBody>
          <a:bodyPr/>
          <a:lstStyle/>
          <a:p>
            <a:pPr marL="0" indent="0">
              <a:buNone/>
            </a:pPr>
            <a:r>
              <a:rPr lang="he-IL" sz="3200" dirty="0">
                <a:solidFill>
                  <a:srgbClr val="2C4E2F"/>
                </a:solidFill>
                <a:latin typeface="Gisha" panose="020B0502040204020203" pitchFamily="34" charset="-79"/>
                <a:cs typeface="Gisha" panose="020B0502040204020203" pitchFamily="34" charset="-79"/>
              </a:rPr>
              <a:t>הפקת אקריות</a:t>
            </a:r>
          </a:p>
          <a:p>
            <a:pPr marL="0" indent="0">
              <a:buNone/>
            </a:pPr>
            <a:r>
              <a:rPr lang="he-IL" sz="2400" dirty="0">
                <a:solidFill>
                  <a:schemeClr val="bg1">
                    <a:lumMod val="50000"/>
                  </a:schemeClr>
                </a:solidFill>
                <a:latin typeface="Gisha" panose="020B0502040204020203" pitchFamily="34" charset="-79"/>
                <a:cs typeface="Gisha" panose="020B0502040204020203" pitchFamily="34" charset="-79"/>
              </a:rPr>
              <a:t>המנגנון של משפך </a:t>
            </a:r>
            <a:r>
              <a:rPr lang="he-IL" sz="2400" dirty="0" err="1">
                <a:solidFill>
                  <a:schemeClr val="bg1">
                    <a:lumMod val="50000"/>
                  </a:schemeClr>
                </a:solidFill>
                <a:latin typeface="Gisha" panose="020B0502040204020203" pitchFamily="34" charset="-79"/>
                <a:cs typeface="Gisha" panose="020B0502040204020203" pitchFamily="34" charset="-79"/>
              </a:rPr>
              <a:t>ברלזי</a:t>
            </a:r>
            <a:r>
              <a:rPr lang="en-US" sz="2400" dirty="0">
                <a:solidFill>
                  <a:schemeClr val="bg1">
                    <a:lumMod val="50000"/>
                  </a:schemeClr>
                </a:solidFill>
                <a:latin typeface="Gisha" panose="020B0502040204020203" pitchFamily="34" charset="-79"/>
                <a:cs typeface="Gisha" panose="020B0502040204020203" pitchFamily="34" charset="-79"/>
              </a:rPr>
              <a:t>(Berlese) </a:t>
            </a:r>
            <a:r>
              <a:rPr lang="he-IL" sz="2400" dirty="0">
                <a:solidFill>
                  <a:schemeClr val="bg1">
                    <a:lumMod val="50000"/>
                  </a:schemeClr>
                </a:solidFill>
                <a:latin typeface="Gisha" panose="020B0502040204020203" pitchFamily="34" charset="-79"/>
                <a:cs typeface="Gisha" panose="020B0502040204020203" pitchFamily="34" charset="-79"/>
              </a:rPr>
              <a:t> מבוסס על רתיעת אקריות מאור ויובש. דגימת קרקע בנפח חצי ליטר בכלי שבתחתיתו רשת. </a:t>
            </a:r>
          </a:p>
          <a:p>
            <a:pPr marL="0" indent="0">
              <a:buNone/>
            </a:pPr>
            <a:r>
              <a:rPr lang="he-IL" sz="2400" dirty="0">
                <a:solidFill>
                  <a:schemeClr val="bg1">
                    <a:lumMod val="50000"/>
                  </a:schemeClr>
                </a:solidFill>
                <a:latin typeface="Gisha" panose="020B0502040204020203" pitchFamily="34" charset="-79"/>
                <a:cs typeface="Gisha" panose="020B0502040204020203" pitchFamily="34" charset="-79"/>
              </a:rPr>
              <a:t>הכלי מונח במשפך ומעלי נורת להט. האקריות נמלטות מאור הנורה והיובש בקרקע ונופלות לצנצנת אתנול שמתחת המשפך. </a:t>
            </a:r>
          </a:p>
          <a:p>
            <a:pPr marL="0" indent="0">
              <a:buNone/>
            </a:pPr>
            <a:r>
              <a:rPr lang="he-IL" sz="2400" dirty="0">
                <a:solidFill>
                  <a:schemeClr val="bg1">
                    <a:lumMod val="50000"/>
                  </a:schemeClr>
                </a:solidFill>
                <a:latin typeface="Gisha" panose="020B0502040204020203" pitchFamily="34" charset="-79"/>
                <a:cs typeface="Gisha" panose="020B0502040204020203" pitchFamily="34" charset="-79"/>
              </a:rPr>
              <a:t>משך התהליך – שבעה ימים.</a:t>
            </a:r>
          </a:p>
          <a:p>
            <a:endParaRPr lang="he-IL" dirty="0"/>
          </a:p>
          <a:p>
            <a:endParaRPr lang="he-IL" dirty="0"/>
          </a:p>
        </p:txBody>
      </p:sp>
    </p:spTree>
    <p:extLst>
      <p:ext uri="{BB962C8B-B14F-4D97-AF65-F5344CB8AC3E}">
        <p14:creationId xmlns:p14="http://schemas.microsoft.com/office/powerpoint/2010/main" val="286570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FB42F7-48E5-46DC-88C9-31982B3969CE}"/>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שיטות </a:t>
            </a:r>
            <a:r>
              <a:rPr lang="he-IL" sz="2000" dirty="0">
                <a:latin typeface="Gisha" panose="020B0502040204020203" pitchFamily="34" charset="-79"/>
                <a:cs typeface="Gisha" panose="020B0502040204020203" pitchFamily="34" charset="-79"/>
              </a:rPr>
              <a:t>(המשך)</a:t>
            </a:r>
          </a:p>
        </p:txBody>
      </p:sp>
      <p:pic>
        <p:nvPicPr>
          <p:cNvPr id="5" name="מציין מיקום תוכן 4">
            <a:extLst>
              <a:ext uri="{FF2B5EF4-FFF2-40B4-BE49-F238E27FC236}">
                <a16:creationId xmlns:a16="http://schemas.microsoft.com/office/drawing/2014/main" id="{71D793A7-8C76-4245-8E16-9BBA9070970D}"/>
              </a:ext>
            </a:extLst>
          </p:cNvPr>
          <p:cNvPicPr>
            <a:picLocks noGrp="1" noChangeAspect="1"/>
          </p:cNvPicPr>
          <p:nvPr>
            <p:ph sz="half" idx="1"/>
          </p:nvPr>
        </p:nvPicPr>
        <p:blipFill>
          <a:blip r:embed="rId2"/>
          <a:stretch>
            <a:fillRect/>
          </a:stretch>
        </p:blipFill>
        <p:spPr>
          <a:xfrm>
            <a:off x="461899" y="2350550"/>
            <a:ext cx="4979155" cy="3098141"/>
          </a:xfrm>
          <a:prstGeom prst="rect">
            <a:avLst/>
          </a:prstGeom>
        </p:spPr>
      </p:pic>
      <p:sp>
        <p:nvSpPr>
          <p:cNvPr id="4" name="מציין מיקום תוכן 3">
            <a:extLst>
              <a:ext uri="{FF2B5EF4-FFF2-40B4-BE49-F238E27FC236}">
                <a16:creationId xmlns:a16="http://schemas.microsoft.com/office/drawing/2014/main" id="{B3C05E4A-7A36-49DA-BD6F-B7D0A14C81C5}"/>
              </a:ext>
            </a:extLst>
          </p:cNvPr>
          <p:cNvSpPr>
            <a:spLocks noGrp="1"/>
          </p:cNvSpPr>
          <p:nvPr>
            <p:ph sz="half" idx="2"/>
          </p:nvPr>
        </p:nvSpPr>
        <p:spPr>
          <a:xfrm>
            <a:off x="5675586" y="2228003"/>
            <a:ext cx="5935223" cy="3767444"/>
          </a:xfrm>
        </p:spPr>
        <p:txBody>
          <a:bodyPr>
            <a:normAutofit fontScale="92500"/>
          </a:bodyPr>
          <a:lstStyle/>
          <a:p>
            <a:pPr marL="0" indent="0">
              <a:buNone/>
            </a:pPr>
            <a:r>
              <a:rPr lang="he-IL" sz="3000" dirty="0">
                <a:solidFill>
                  <a:srgbClr val="2C4E2F"/>
                </a:solidFill>
                <a:latin typeface="Gisha" panose="020B0502040204020203" pitchFamily="34" charset="-79"/>
                <a:cs typeface="Gisha" panose="020B0502040204020203" pitchFamily="34" charset="-79"/>
              </a:rPr>
              <a:t>ספירת ומיון ראשוני לקבוצות טקסונומיות</a:t>
            </a:r>
            <a:endParaRPr lang="he-IL" sz="3000" strike="sngStrike" dirty="0">
              <a:solidFill>
                <a:srgbClr val="2C4E2F"/>
              </a:solidFill>
              <a:latin typeface="Gisha" panose="020B0502040204020203" pitchFamily="34" charset="-79"/>
              <a:cs typeface="Gisha" panose="020B0502040204020203" pitchFamily="34" charset="-79"/>
            </a:endParaRPr>
          </a:p>
          <a:p>
            <a:pPr marL="0" indent="0">
              <a:buNone/>
            </a:pPr>
            <a:r>
              <a:rPr lang="he-IL" sz="2100" dirty="0">
                <a:solidFill>
                  <a:schemeClr val="bg1">
                    <a:lumMod val="50000"/>
                  </a:schemeClr>
                </a:solidFill>
                <a:latin typeface="Gisha" panose="020B0502040204020203" pitchFamily="34" charset="-79"/>
                <a:cs typeface="Gisha" panose="020B0502040204020203" pitchFamily="34" charset="-79"/>
              </a:rPr>
              <a:t>תוכן כלי האיסוף ממשפך </a:t>
            </a:r>
            <a:r>
              <a:rPr lang="he-IL" sz="2100" dirty="0" err="1">
                <a:solidFill>
                  <a:schemeClr val="bg1">
                    <a:lumMod val="50000"/>
                  </a:schemeClr>
                </a:solidFill>
                <a:latin typeface="Gisha" panose="020B0502040204020203" pitchFamily="34" charset="-79"/>
                <a:cs typeface="Gisha" panose="020B0502040204020203" pitchFamily="34" charset="-79"/>
              </a:rPr>
              <a:t>ברלזי</a:t>
            </a:r>
            <a:r>
              <a:rPr lang="he-IL" sz="2100" dirty="0">
                <a:solidFill>
                  <a:schemeClr val="bg1">
                    <a:lumMod val="50000"/>
                  </a:schemeClr>
                </a:solidFill>
                <a:latin typeface="Gisha" panose="020B0502040204020203" pitchFamily="34" charset="-79"/>
                <a:cs typeface="Gisha" panose="020B0502040204020203" pitchFamily="34" charset="-79"/>
              </a:rPr>
              <a:t> הועבר לצלחת פטרי והונח תחת </a:t>
            </a:r>
            <a:r>
              <a:rPr lang="he-IL" sz="2100" dirty="0" err="1">
                <a:solidFill>
                  <a:schemeClr val="bg1">
                    <a:lumMod val="50000"/>
                  </a:schemeClr>
                </a:solidFill>
                <a:latin typeface="Gisha" panose="020B0502040204020203" pitchFamily="34" charset="-79"/>
                <a:cs typeface="Gisha" panose="020B0502040204020203" pitchFamily="34" charset="-79"/>
              </a:rPr>
              <a:t>בינוקולר</a:t>
            </a:r>
            <a:r>
              <a:rPr lang="he-IL" sz="2100" dirty="0">
                <a:solidFill>
                  <a:schemeClr val="bg1">
                    <a:lumMod val="50000"/>
                  </a:schemeClr>
                </a:solidFill>
                <a:latin typeface="Gisha" panose="020B0502040204020203" pitchFamily="34" charset="-79"/>
                <a:cs typeface="Gisha" panose="020B0502040204020203" pitchFamily="34" charset="-79"/>
              </a:rPr>
              <a:t>. אקריות מוינו ונספרו לפי קבוצות טקסונומיות: </a:t>
            </a:r>
            <a:r>
              <a:rPr lang="en-US" sz="2100" dirty="0">
                <a:solidFill>
                  <a:schemeClr val="bg1">
                    <a:lumMod val="50000"/>
                  </a:schemeClr>
                </a:solidFill>
                <a:latin typeface="Gisha" panose="020B0502040204020203" pitchFamily="34" charset="-79"/>
                <a:cs typeface="Gisha" panose="020B0502040204020203" pitchFamily="34" charset="-79"/>
              </a:rPr>
              <a:t>Mesostigmata ,Acardia ,Oribatida </a:t>
            </a:r>
            <a:r>
              <a:rPr lang="he-IL" sz="2100" dirty="0">
                <a:solidFill>
                  <a:schemeClr val="bg1">
                    <a:lumMod val="50000"/>
                  </a:schemeClr>
                </a:solidFill>
                <a:latin typeface="Gisha" panose="020B0502040204020203" pitchFamily="34" charset="-79"/>
                <a:cs typeface="Gisha" panose="020B0502040204020203" pitchFamily="34" charset="-79"/>
              </a:rPr>
              <a:t>בהפרדה לחלקות ומועדי דיגום. </a:t>
            </a:r>
          </a:p>
          <a:p>
            <a:pPr marL="0" indent="0">
              <a:buNone/>
            </a:pPr>
            <a:r>
              <a:rPr lang="he-IL" sz="3000" dirty="0">
                <a:solidFill>
                  <a:srgbClr val="2C4E2F"/>
                </a:solidFill>
                <a:latin typeface="Gisha" panose="020B0502040204020203" pitchFamily="34" charset="-79"/>
                <a:cs typeface="Gisha" panose="020B0502040204020203" pitchFamily="34" charset="-79"/>
              </a:rPr>
              <a:t>צילום וזיהוי קבוצה</a:t>
            </a:r>
          </a:p>
          <a:p>
            <a:pPr marL="0" indent="0">
              <a:buNone/>
            </a:pPr>
            <a:r>
              <a:rPr lang="he-IL" sz="2100" dirty="0">
                <a:solidFill>
                  <a:schemeClr val="bg1">
                    <a:lumMod val="50000"/>
                  </a:schemeClr>
                </a:solidFill>
                <a:latin typeface="Gisha" panose="020B0502040204020203" pitchFamily="34" charset="-79"/>
                <a:cs typeface="Gisha" panose="020B0502040204020203" pitchFamily="34" charset="-79"/>
              </a:rPr>
              <a:t>כל אחד מהפרטים שהופרדו במיון הראשוני, צולם באמצעות מיקרוסקופ דיגיטלי ועבר זיהוי לפי קבוצת </a:t>
            </a:r>
            <a:r>
              <a:rPr lang="en-US" sz="2100" dirty="0">
                <a:solidFill>
                  <a:schemeClr val="bg1">
                    <a:lumMod val="50000"/>
                  </a:schemeClr>
                </a:solidFill>
                <a:latin typeface="Gisha" panose="020B0502040204020203" pitchFamily="34" charset="-79"/>
                <a:cs typeface="Gisha" panose="020B0502040204020203" pitchFamily="34" charset="-79"/>
              </a:rPr>
              <a:t>morpho-species </a:t>
            </a:r>
            <a:r>
              <a:rPr lang="he-IL" sz="2100" dirty="0">
                <a:solidFill>
                  <a:schemeClr val="bg1">
                    <a:lumMod val="50000"/>
                  </a:schemeClr>
                </a:solidFill>
                <a:latin typeface="Gisha" panose="020B0502040204020203" pitchFamily="34" charset="-79"/>
                <a:cs typeface="Gisha" panose="020B0502040204020203" pitchFamily="34" charset="-79"/>
              </a:rPr>
              <a:t>בהתאם למבנהו.</a:t>
            </a:r>
          </a:p>
          <a:p>
            <a:endParaRPr lang="he-IL" dirty="0"/>
          </a:p>
        </p:txBody>
      </p:sp>
    </p:spTree>
    <p:extLst>
      <p:ext uri="{BB962C8B-B14F-4D97-AF65-F5344CB8AC3E}">
        <p14:creationId xmlns:p14="http://schemas.microsoft.com/office/powerpoint/2010/main" val="222932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951D1B20-A6C5-4A24-9E11-1CD804274A04}"/>
              </a:ext>
            </a:extLst>
          </p:cNvPr>
          <p:cNvSpPr>
            <a:spLocks noGrp="1"/>
          </p:cNvSpPr>
          <p:nvPr>
            <p:ph idx="1"/>
          </p:nvPr>
        </p:nvSpPr>
        <p:spPr>
          <a:xfrm>
            <a:off x="581194" y="2220252"/>
            <a:ext cx="11119066" cy="3678303"/>
          </a:xfrm>
        </p:spPr>
        <p:txBody>
          <a:bodyPr/>
          <a:lstStyle/>
          <a:p>
            <a:pPr marL="0" lvl="0" indent="0">
              <a:lnSpc>
                <a:spcPct val="107000"/>
              </a:lnSpc>
              <a:spcBef>
                <a:spcPts val="200"/>
              </a:spcBef>
              <a:spcAft>
                <a:spcPts val="0"/>
              </a:spcAft>
              <a:buClrTx/>
              <a:buSzTx/>
              <a:buNone/>
            </a:pPr>
            <a:r>
              <a:rPr lang="he-IL" sz="2800" dirty="0">
                <a:solidFill>
                  <a:srgbClr val="2C4E2F"/>
                </a:solidFill>
                <a:latin typeface="Gisha" panose="020B0502040204020203" pitchFamily="34" charset="-79"/>
                <a:cs typeface="Gisha" panose="020B0502040204020203" pitchFamily="34" charset="-79"/>
              </a:rPr>
              <a:t>זיהוי סוג ומין של אקריות מסדרת </a:t>
            </a:r>
            <a:r>
              <a:rPr lang="en-US" sz="2800" dirty="0">
                <a:solidFill>
                  <a:srgbClr val="2C4E2F"/>
                </a:solidFill>
                <a:latin typeface="Gisha" panose="020B0502040204020203" pitchFamily="34" charset="-79"/>
                <a:cs typeface="Gisha" panose="020B0502040204020203" pitchFamily="34" charset="-79"/>
              </a:rPr>
              <a:t> Mesostigmata</a:t>
            </a:r>
          </a:p>
          <a:p>
            <a:pPr marL="0" lvl="0" indent="0">
              <a:spcBef>
                <a:spcPts val="0"/>
              </a:spcBef>
              <a:spcAft>
                <a:spcPts val="0"/>
              </a:spcAft>
              <a:buClrTx/>
              <a:buSzTx/>
              <a:buNone/>
            </a:pPr>
            <a:r>
              <a:rPr lang="he-IL" sz="2000" dirty="0">
                <a:solidFill>
                  <a:prstClr val="white">
                    <a:lumMod val="50000"/>
                  </a:prstClr>
                </a:solidFill>
                <a:latin typeface="Gisha" panose="020B0502040204020203" pitchFamily="34" charset="-79"/>
                <a:cs typeface="Gisha" panose="020B0502040204020203" pitchFamily="34" charset="-79"/>
              </a:rPr>
              <a:t>כהכנה לזיהוי סוג אקריות מסדרת </a:t>
            </a:r>
            <a:r>
              <a:rPr lang="en-US" sz="2000" dirty="0">
                <a:solidFill>
                  <a:prstClr val="white">
                    <a:lumMod val="50000"/>
                  </a:prstClr>
                </a:solidFill>
                <a:latin typeface="Gisha" panose="020B0502040204020203" pitchFamily="34" charset="-79"/>
                <a:cs typeface="Gisha" panose="020B0502040204020203" pitchFamily="34" charset="-79"/>
              </a:rPr>
              <a:t>Mesostigmata</a:t>
            </a:r>
            <a:r>
              <a:rPr lang="he-IL" sz="2000" dirty="0">
                <a:solidFill>
                  <a:prstClr val="white">
                    <a:lumMod val="50000"/>
                  </a:prstClr>
                </a:solidFill>
                <a:latin typeface="Gisha" panose="020B0502040204020203" pitchFamily="34" charset="-79"/>
                <a:cs typeface="Gisha" panose="020B0502040204020203" pitchFamily="34" charset="-79"/>
              </a:rPr>
              <a:t>, באמצעות מיקרוסקופ אור, הוכנסו האקריות לחומצה </a:t>
            </a:r>
            <a:r>
              <a:rPr lang="he-IL" sz="2000" dirty="0" err="1">
                <a:solidFill>
                  <a:prstClr val="white">
                    <a:lumMod val="50000"/>
                  </a:prstClr>
                </a:solidFill>
                <a:latin typeface="Gisha" panose="020B0502040204020203" pitchFamily="34" charset="-79"/>
                <a:cs typeface="Gisha" panose="020B0502040204020203" pitchFamily="34" charset="-79"/>
              </a:rPr>
              <a:t>לקטית</a:t>
            </a:r>
            <a:r>
              <a:rPr lang="he-IL" sz="2000" dirty="0">
                <a:solidFill>
                  <a:prstClr val="white">
                    <a:lumMod val="50000"/>
                  </a:prstClr>
                </a:solidFill>
                <a:latin typeface="Gisha" panose="020B0502040204020203" pitchFamily="34" charset="-79"/>
                <a:cs typeface="Gisha" panose="020B0502040204020203" pitchFamily="34" charset="-79"/>
              </a:rPr>
              <a:t> למשך כ-24 שעות, ולאחר מכן הותקנו </a:t>
            </a:r>
            <a:r>
              <a:rPr lang="he-IL" sz="2000" dirty="0" err="1">
                <a:solidFill>
                  <a:prstClr val="white">
                    <a:lumMod val="50000"/>
                  </a:prstClr>
                </a:solidFill>
                <a:latin typeface="Gisha" panose="020B0502040204020203" pitchFamily="34" charset="-79"/>
                <a:cs typeface="Gisha" panose="020B0502040204020203" pitchFamily="34" charset="-79"/>
              </a:rPr>
              <a:t>בפרפרטים</a:t>
            </a:r>
            <a:r>
              <a:rPr lang="he-IL" sz="2000" dirty="0">
                <a:solidFill>
                  <a:prstClr val="white">
                    <a:lumMod val="50000"/>
                  </a:prstClr>
                </a:solidFill>
                <a:latin typeface="Gisha" panose="020B0502040204020203" pitchFamily="34" charset="-79"/>
                <a:cs typeface="Gisha" panose="020B0502040204020203" pitchFamily="34" charset="-79"/>
              </a:rPr>
              <a:t>.</a:t>
            </a:r>
          </a:p>
          <a:p>
            <a:pPr marL="0" lvl="0" indent="0">
              <a:spcBef>
                <a:spcPts val="0"/>
              </a:spcBef>
              <a:spcAft>
                <a:spcPts val="0"/>
              </a:spcAft>
              <a:buClrTx/>
              <a:buSzTx/>
              <a:buNone/>
            </a:pPr>
            <a:r>
              <a:rPr lang="he-IL" sz="2000" dirty="0">
                <a:solidFill>
                  <a:prstClr val="white">
                    <a:lumMod val="50000"/>
                  </a:prstClr>
                </a:solidFill>
                <a:latin typeface="Gisha" panose="020B0502040204020203" pitchFamily="34" charset="-79"/>
                <a:cs typeface="Gisha" panose="020B0502040204020203" pitchFamily="34" charset="-79"/>
              </a:rPr>
              <a:t>זיהוי לרמת המשפחה בוצע באמצעות מפתח של</a:t>
            </a:r>
            <a:r>
              <a:rPr lang="en-US" sz="2000" dirty="0">
                <a:solidFill>
                  <a:prstClr val="white">
                    <a:lumMod val="50000"/>
                  </a:prstClr>
                </a:solidFill>
                <a:latin typeface="Gisha" panose="020B0502040204020203" pitchFamily="34" charset="-79"/>
                <a:cs typeface="Gisha" panose="020B0502040204020203" pitchFamily="34" charset="-79"/>
              </a:rPr>
              <a:t>al  </a:t>
            </a:r>
            <a:r>
              <a:rPr lang="he-IL" sz="2000" dirty="0">
                <a:solidFill>
                  <a:prstClr val="white">
                    <a:lumMod val="50000"/>
                  </a:prstClr>
                </a:solidFill>
                <a:latin typeface="Gisha" panose="020B0502040204020203" pitchFamily="34" charset="-79"/>
                <a:cs typeface="Gisha" panose="020B0502040204020203" pitchFamily="34" charset="-79"/>
              </a:rPr>
              <a:t> לרמת סוג ומין, בהתבסס על </a:t>
            </a:r>
            <a:r>
              <a:rPr lang="he-IL" sz="2000">
                <a:solidFill>
                  <a:prstClr val="white">
                    <a:lumMod val="50000"/>
                  </a:prstClr>
                </a:solidFill>
                <a:latin typeface="Gisha" panose="020B0502040204020203" pitchFamily="34" charset="-79"/>
                <a:cs typeface="Gisha" panose="020B0502040204020203" pitchFamily="34" charset="-79"/>
              </a:rPr>
              <a:t>מאמרים של </a:t>
            </a:r>
            <a:r>
              <a:rPr lang="en-US" sz="2000">
                <a:solidFill>
                  <a:prstClr val="white">
                    <a:lumMod val="50000"/>
                  </a:prstClr>
                </a:solidFill>
                <a:latin typeface="Gisha" panose="020B0502040204020203" pitchFamily="34" charset="-79"/>
                <a:cs typeface="Gisha" panose="020B0502040204020203" pitchFamily="34" charset="-79"/>
              </a:rPr>
              <a:t>  Swirski, 1998</a:t>
            </a:r>
            <a:endParaRPr lang="he-IL" sz="2000">
              <a:solidFill>
                <a:prstClr val="white">
                  <a:lumMod val="50000"/>
                </a:prstClr>
              </a:solidFill>
              <a:latin typeface="Gisha" panose="020B0502040204020203" pitchFamily="34" charset="-79"/>
              <a:cs typeface="Gisha" panose="020B0502040204020203" pitchFamily="34" charset="-79"/>
            </a:endParaRPr>
          </a:p>
          <a:p>
            <a:pPr marL="0" lvl="0" indent="0">
              <a:spcBef>
                <a:spcPts val="0"/>
              </a:spcBef>
              <a:spcAft>
                <a:spcPts val="0"/>
              </a:spcAft>
              <a:buClrTx/>
              <a:buSzTx/>
              <a:buNone/>
            </a:pPr>
            <a:r>
              <a:rPr lang="he-IL" sz="2000">
                <a:solidFill>
                  <a:prstClr val="white">
                    <a:lumMod val="50000"/>
                  </a:prstClr>
                </a:solidFill>
                <a:latin typeface="Gisha" panose="020B0502040204020203" pitchFamily="34" charset="-79"/>
                <a:cs typeface="Gisha" panose="020B0502040204020203" pitchFamily="34" charset="-79"/>
              </a:rPr>
              <a:t>ו-</a:t>
            </a:r>
            <a:r>
              <a:rPr lang="en-US" sz="2000" err="1">
                <a:solidFill>
                  <a:prstClr val="white">
                    <a:lumMod val="50000"/>
                  </a:prstClr>
                </a:solidFill>
                <a:latin typeface="Gisha" panose="020B0502040204020203" pitchFamily="34" charset="-79"/>
                <a:cs typeface="Gisha" panose="020B0502040204020203" pitchFamily="34" charset="-79"/>
              </a:rPr>
              <a:t>Papadoulis</a:t>
            </a:r>
            <a:r>
              <a:rPr lang="en-US" sz="2000">
                <a:solidFill>
                  <a:prstClr val="white">
                    <a:lumMod val="50000"/>
                  </a:prstClr>
                </a:solidFill>
                <a:latin typeface="Gisha" panose="020B0502040204020203" pitchFamily="34" charset="-79"/>
                <a:cs typeface="Gisha" panose="020B0502040204020203" pitchFamily="34" charset="-79"/>
              </a:rPr>
              <a:t> 2009</a:t>
            </a:r>
            <a:r>
              <a:rPr lang="he-IL" sz="2000">
                <a:solidFill>
                  <a:prstClr val="white">
                    <a:lumMod val="50000"/>
                  </a:prstClr>
                </a:solidFill>
                <a:latin typeface="Gisha" panose="020B0502040204020203" pitchFamily="34" charset="-79"/>
                <a:cs typeface="Gisha" panose="020B0502040204020203" pitchFamily="34" charset="-79"/>
              </a:rPr>
              <a:t>.</a:t>
            </a:r>
            <a:r>
              <a:rPr lang="en-US" sz="2000" dirty="0">
                <a:solidFill>
                  <a:prstClr val="white">
                    <a:lumMod val="50000"/>
                  </a:prstClr>
                </a:solidFill>
                <a:latin typeface="Gisha" panose="020B0502040204020203" pitchFamily="34" charset="-79"/>
                <a:cs typeface="Gisha" panose="020B0502040204020203" pitchFamily="34" charset="-79"/>
              </a:rPr>
              <a:t>Lindquist et</a:t>
            </a:r>
            <a:endParaRPr lang="he-IL" sz="2000" dirty="0">
              <a:solidFill>
                <a:prstClr val="white">
                  <a:lumMod val="50000"/>
                </a:prstClr>
              </a:solidFill>
              <a:latin typeface="Gisha" panose="020B0502040204020203" pitchFamily="34" charset="-79"/>
              <a:cs typeface="Gisha" panose="020B0502040204020203" pitchFamily="34" charset="-79"/>
            </a:endParaRPr>
          </a:p>
          <a:p>
            <a:pPr marL="0" indent="0">
              <a:buNone/>
            </a:pPr>
            <a:endParaRPr lang="he-IL" dirty="0"/>
          </a:p>
        </p:txBody>
      </p:sp>
      <p:sp>
        <p:nvSpPr>
          <p:cNvPr id="5" name="כותרת 1">
            <a:extLst>
              <a:ext uri="{FF2B5EF4-FFF2-40B4-BE49-F238E27FC236}">
                <a16:creationId xmlns:a16="http://schemas.microsoft.com/office/drawing/2014/main" id="{C37EADAF-AF91-43DA-AC15-CE11F11DEABD}"/>
              </a:ext>
            </a:extLst>
          </p:cNvPr>
          <p:cNvSpPr>
            <a:spLocks noGrp="1"/>
          </p:cNvSpPr>
          <p:nvPr>
            <p:ph type="title"/>
          </p:nvPr>
        </p:nvSpPr>
        <p:spPr>
          <a:xfrm>
            <a:off x="581193" y="729658"/>
            <a:ext cx="11029616" cy="988332"/>
          </a:xfrm>
        </p:spPr>
        <p:txBody>
          <a:bodyPr>
            <a:normAutofit/>
          </a:bodyPr>
          <a:lstStyle/>
          <a:p>
            <a:pPr algn="ctr"/>
            <a:r>
              <a:rPr lang="he-IL" sz="3600" dirty="0">
                <a:latin typeface="Gisha" panose="020B0502040204020203" pitchFamily="34" charset="-79"/>
                <a:cs typeface="Gisha" panose="020B0502040204020203" pitchFamily="34" charset="-79"/>
              </a:rPr>
              <a:t>שיטות </a:t>
            </a:r>
            <a:r>
              <a:rPr lang="he-IL" sz="2000" dirty="0">
                <a:latin typeface="Gisha" panose="020B0502040204020203" pitchFamily="34" charset="-79"/>
                <a:cs typeface="Gisha" panose="020B0502040204020203" pitchFamily="34" charset="-79"/>
              </a:rPr>
              <a:t>(המשך)</a:t>
            </a:r>
          </a:p>
        </p:txBody>
      </p:sp>
    </p:spTree>
    <p:extLst>
      <p:ext uri="{BB962C8B-B14F-4D97-AF65-F5344CB8AC3E}">
        <p14:creationId xmlns:p14="http://schemas.microsoft.com/office/powerpoint/2010/main" val="4068327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B45E15-C7FA-46EE-A93E-5A01A00717A9}"/>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תוצאות ודיון- התנגדות לחדירה </a:t>
            </a:r>
          </a:p>
        </p:txBody>
      </p:sp>
      <p:pic>
        <p:nvPicPr>
          <p:cNvPr id="4" name="מציין מיקום תוכן 3">
            <a:extLst>
              <a:ext uri="{FF2B5EF4-FFF2-40B4-BE49-F238E27FC236}">
                <a16:creationId xmlns:a16="http://schemas.microsoft.com/office/drawing/2014/main" id="{C42B2BB2-1852-4154-B017-6022B2ECD340}"/>
              </a:ext>
            </a:extLst>
          </p:cNvPr>
          <p:cNvPicPr>
            <a:picLocks noGrp="1" noChangeAspect="1"/>
          </p:cNvPicPr>
          <p:nvPr>
            <p:ph idx="1"/>
          </p:nvPr>
        </p:nvPicPr>
        <p:blipFill>
          <a:blip r:embed="rId2"/>
          <a:stretch>
            <a:fillRect/>
          </a:stretch>
        </p:blipFill>
        <p:spPr>
          <a:xfrm>
            <a:off x="6877879" y="1818401"/>
            <a:ext cx="4869862" cy="2764100"/>
          </a:xfrm>
          <a:prstGeom prst="rect">
            <a:avLst/>
          </a:prstGeom>
        </p:spPr>
      </p:pic>
      <p:sp>
        <p:nvSpPr>
          <p:cNvPr id="8" name="מלבן 7">
            <a:extLst>
              <a:ext uri="{FF2B5EF4-FFF2-40B4-BE49-F238E27FC236}">
                <a16:creationId xmlns:a16="http://schemas.microsoft.com/office/drawing/2014/main" id="{43EE3579-7A3C-4A5E-8B8A-99AB053602B2}"/>
              </a:ext>
            </a:extLst>
          </p:cNvPr>
          <p:cNvSpPr/>
          <p:nvPr/>
        </p:nvSpPr>
        <p:spPr>
          <a:xfrm>
            <a:off x="4711148" y="4576177"/>
            <a:ext cx="7036593" cy="2190856"/>
          </a:xfrm>
          <a:prstGeom prst="rect">
            <a:avLst/>
          </a:prstGeom>
        </p:spPr>
        <p:txBody>
          <a:bodyPr wrap="square">
            <a:spAutoFit/>
          </a:bodyPr>
          <a:lstStyle/>
          <a:p>
            <a:pPr lvl="0" algn="r" defTabSz="914400" rtl="1">
              <a:lnSpc>
                <a:spcPct val="90000"/>
              </a:lnSpc>
              <a:spcBef>
                <a:spcPts val="1000"/>
              </a:spcBef>
            </a:pPr>
            <a:r>
              <a:rPr lang="he-IL" sz="1900" dirty="0">
                <a:solidFill>
                  <a:schemeClr val="bg1">
                    <a:lumMod val="50000"/>
                  </a:schemeClr>
                </a:solidFill>
                <a:latin typeface="Gisha" panose="020B0502040204020203" pitchFamily="34" charset="-79"/>
                <a:cs typeface="Gisha" panose="020B0502040204020203" pitchFamily="34" charset="-79"/>
              </a:rPr>
              <a:t>בשני המועדים לאורך כל פרופיל הקרקע ההתנגדות לחדירה שווה או נמוכה יותר בחלקות ג"ש.</a:t>
            </a:r>
          </a:p>
          <a:p>
            <a:pPr lvl="0" algn="just" defTabSz="914400" rtl="1">
              <a:lnSpc>
                <a:spcPct val="90000"/>
              </a:lnSpc>
              <a:spcBef>
                <a:spcPts val="1000"/>
              </a:spcBef>
            </a:pPr>
            <a:r>
              <a:rPr lang="he-IL" sz="1900" dirty="0">
                <a:solidFill>
                  <a:schemeClr val="bg1">
                    <a:lumMod val="50000"/>
                  </a:schemeClr>
                </a:solidFill>
                <a:latin typeface="Gisha" panose="020B0502040204020203" pitchFamily="34" charset="-79"/>
                <a:cs typeface="Gisha" panose="020B0502040204020203" pitchFamily="34" charset="-79"/>
              </a:rPr>
              <a:t>במועד א' חלקות ג"ש, בעומקים 1-11 ס"מ (סוגריים מקורזלים עליונים) נמדדה התנגדות נמוכה באופן מובהק יחסית לחלקות החשופות. </a:t>
            </a:r>
          </a:p>
          <a:p>
            <a:pPr lvl="0" algn="just" defTabSz="914400" rtl="1">
              <a:lnSpc>
                <a:spcPct val="90000"/>
              </a:lnSpc>
              <a:spcBef>
                <a:spcPts val="1000"/>
              </a:spcBef>
            </a:pPr>
            <a:r>
              <a:rPr lang="he-IL" sz="1900" dirty="0">
                <a:solidFill>
                  <a:schemeClr val="bg1">
                    <a:lumMod val="50000"/>
                  </a:schemeClr>
                </a:solidFill>
                <a:latin typeface="Gisha" panose="020B0502040204020203" pitchFamily="34" charset="-79"/>
                <a:cs typeface="Gisha" panose="020B0502040204020203" pitchFamily="34" charset="-79"/>
              </a:rPr>
              <a:t>במועד ב' ההבדל המובהק נמדד בעומקים 11-20 ס"מ (סוגריים מקורזלים תחתונים). ההבדלים המובהקים ניכרו בחלק העליון של  הקרקע, ועם תנועת המים בפרופיל הקרקע, המובהקות נדדה לעומק הקרקע. </a:t>
            </a:r>
          </a:p>
        </p:txBody>
      </p:sp>
      <p:sp>
        <p:nvSpPr>
          <p:cNvPr id="12" name="TextBox 11">
            <a:extLst>
              <a:ext uri="{FF2B5EF4-FFF2-40B4-BE49-F238E27FC236}">
                <a16:creationId xmlns:a16="http://schemas.microsoft.com/office/drawing/2014/main" id="{A2D15B5D-1A21-4C48-A8A0-5261E2919912}"/>
              </a:ext>
            </a:extLst>
          </p:cNvPr>
          <p:cNvSpPr txBox="1"/>
          <p:nvPr/>
        </p:nvSpPr>
        <p:spPr>
          <a:xfrm>
            <a:off x="3727174" y="2123813"/>
            <a:ext cx="2862469" cy="969496"/>
          </a:xfrm>
          <a:prstGeom prst="rect">
            <a:avLst/>
          </a:prstGeom>
          <a:noFill/>
        </p:spPr>
        <p:txBody>
          <a:bodyPr wrap="square" rtlCol="1">
            <a:spAutoFit/>
          </a:bodyPr>
          <a:lstStyle/>
          <a:p>
            <a:pPr algn="r"/>
            <a:r>
              <a:rPr lang="he-IL" sz="1900" dirty="0">
                <a:solidFill>
                  <a:schemeClr val="bg1">
                    <a:lumMod val="50000"/>
                  </a:schemeClr>
                </a:solidFill>
                <a:latin typeface="Gisha" panose="020B0502040204020203" pitchFamily="34" charset="-79"/>
                <a:cs typeface="Gisha" panose="020B0502040204020203" pitchFamily="34" charset="-79"/>
              </a:rPr>
              <a:t>ממוצע התנגדות לחדירה בחלקות ג"ש נמוך בהשוואה לחלקות חשופות. </a:t>
            </a:r>
          </a:p>
        </p:txBody>
      </p:sp>
      <p:graphicFrame>
        <p:nvGraphicFramePr>
          <p:cNvPr id="10" name="Chart 1">
            <a:extLst>
              <a:ext uri="{FF2B5EF4-FFF2-40B4-BE49-F238E27FC236}">
                <a16:creationId xmlns:a16="http://schemas.microsoft.com/office/drawing/2014/main" id="{A1F31214-94EF-4561-9209-37DF26761437}"/>
              </a:ext>
            </a:extLst>
          </p:cNvPr>
          <p:cNvGraphicFramePr/>
          <p:nvPr>
            <p:extLst>
              <p:ext uri="{D42A27DB-BD31-4B8C-83A1-F6EECF244321}">
                <p14:modId xmlns:p14="http://schemas.microsoft.com/office/powerpoint/2010/main" val="3564100678"/>
              </p:ext>
            </p:extLst>
          </p:nvPr>
        </p:nvGraphicFramePr>
        <p:xfrm>
          <a:off x="-276556" y="2281823"/>
          <a:ext cx="5134996" cy="4485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251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D52268-505F-462F-B537-AE31CCB681D6}"/>
              </a:ext>
            </a:extLst>
          </p:cNvPr>
          <p:cNvSpPr>
            <a:spLocks noGrp="1"/>
          </p:cNvSpPr>
          <p:nvPr>
            <p:ph type="title"/>
          </p:nvPr>
        </p:nvSpPr>
        <p:spPr>
          <a:xfrm>
            <a:off x="581192" y="632582"/>
            <a:ext cx="11029616" cy="1013800"/>
          </a:xfrm>
        </p:spPr>
        <p:txBody>
          <a:bodyPr>
            <a:normAutofit/>
          </a:bodyPr>
          <a:lstStyle/>
          <a:p>
            <a:pPr algn="ctr"/>
            <a:r>
              <a:rPr lang="he-IL" sz="3600" dirty="0">
                <a:latin typeface="Gisha" panose="020B0502040204020203" pitchFamily="34" charset="-79"/>
                <a:cs typeface="Gisha" panose="020B0502040204020203" pitchFamily="34" charset="-79"/>
              </a:rPr>
              <a:t>תוצאות ודיון- התנגדות לחדירה ורטיבות </a:t>
            </a:r>
          </a:p>
        </p:txBody>
      </p:sp>
      <p:sp>
        <p:nvSpPr>
          <p:cNvPr id="3" name="מציין מיקום תוכן 2">
            <a:extLst>
              <a:ext uri="{FF2B5EF4-FFF2-40B4-BE49-F238E27FC236}">
                <a16:creationId xmlns:a16="http://schemas.microsoft.com/office/drawing/2014/main" id="{81A0BBF0-2BC1-40F2-BDD9-9B6B8992496C}"/>
              </a:ext>
            </a:extLst>
          </p:cNvPr>
          <p:cNvSpPr>
            <a:spLocks noGrp="1"/>
          </p:cNvSpPr>
          <p:nvPr>
            <p:ph idx="1"/>
          </p:nvPr>
        </p:nvSpPr>
        <p:spPr>
          <a:xfrm>
            <a:off x="581193" y="1011396"/>
            <a:ext cx="11029615" cy="4307166"/>
          </a:xfrm>
        </p:spPr>
        <p:txBody>
          <a:bodyPr>
            <a:normAutofit/>
          </a:bodyPr>
          <a:lstStyle/>
          <a:p>
            <a:r>
              <a:rPr lang="he-IL" sz="2000" dirty="0">
                <a:solidFill>
                  <a:schemeClr val="bg1">
                    <a:lumMod val="50000"/>
                  </a:schemeClr>
                </a:solidFill>
                <a:latin typeface="Gisha" panose="020B0502040204020203" pitchFamily="34" charset="-79"/>
                <a:cs typeface="Gisha" panose="020B0502040204020203" pitchFamily="34" charset="-79"/>
              </a:rPr>
              <a:t>ההבדל בין שני הטיפולים אינו מובהק </a:t>
            </a:r>
            <a:r>
              <a:rPr lang="en-US" sz="2000" dirty="0">
                <a:solidFill>
                  <a:schemeClr val="bg1">
                    <a:lumMod val="50000"/>
                  </a:schemeClr>
                </a:solidFill>
                <a:latin typeface="Gisha" panose="020B0502040204020203" pitchFamily="34" charset="-79"/>
                <a:cs typeface="Gisha" panose="020B0502040204020203" pitchFamily="34" charset="-79"/>
              </a:rPr>
              <a:t>P=0.26</a:t>
            </a:r>
          </a:p>
          <a:p>
            <a:r>
              <a:rPr lang="he-IL" sz="2000" dirty="0">
                <a:solidFill>
                  <a:schemeClr val="bg1">
                    <a:lumMod val="50000"/>
                  </a:schemeClr>
                </a:solidFill>
                <a:latin typeface="Gisha" panose="020B0502040204020203" pitchFamily="34" charset="-79"/>
                <a:cs typeface="Gisha" panose="020B0502040204020203" pitchFamily="34" charset="-79"/>
              </a:rPr>
              <a:t>במועד א' ממוצע ההתנגדויות לחדירה בחלקות החשופות יותר גבוהה, למרות שממוצע רטיבות הקרקע בהן יותר גבוה. כלומר, צפיפות הקרקע בחלקות החשופות יותר גבוהה. במועד ג' ממוצע התנגדות בשני הטיפולים עלה משמעותית, עדיין בחלקות החשופות התנגדות יותר גבוהה.</a:t>
            </a:r>
          </a:p>
          <a:p>
            <a:r>
              <a:rPr lang="he-IL" sz="2000" dirty="0">
                <a:solidFill>
                  <a:schemeClr val="bg1">
                    <a:lumMod val="50000"/>
                  </a:schemeClr>
                </a:solidFill>
                <a:latin typeface="Gisha" panose="020B0502040204020203" pitchFamily="34" charset="-79"/>
                <a:cs typeface="Gisha" panose="020B0502040204020203" pitchFamily="34" charset="-79"/>
              </a:rPr>
              <a:t>רגרסיה לינארית בין רטיבות וימים אחר </a:t>
            </a:r>
            <a:r>
              <a:rPr lang="he-IL" sz="2000" dirty="0" err="1">
                <a:solidFill>
                  <a:schemeClr val="bg1">
                    <a:lumMod val="50000"/>
                  </a:schemeClr>
                </a:solidFill>
                <a:latin typeface="Gisha" panose="020B0502040204020203" pitchFamily="34" charset="-79"/>
                <a:cs typeface="Gisha" panose="020B0502040204020203" pitchFamily="34" charset="-79"/>
              </a:rPr>
              <a:t>השקייה</a:t>
            </a:r>
            <a:r>
              <a:rPr lang="he-IL" sz="2000" dirty="0">
                <a:solidFill>
                  <a:schemeClr val="bg1">
                    <a:lumMod val="50000"/>
                  </a:schemeClr>
                </a:solidFill>
                <a:latin typeface="Gisha" panose="020B0502040204020203" pitchFamily="34" charset="-79"/>
                <a:cs typeface="Gisha" panose="020B0502040204020203" pitchFamily="34" charset="-79"/>
              </a:rPr>
              <a:t> הייתה מובהקת בחלקות חשופות (איור ימני), ואילו בחלקות ג"ש לא מובהקת. קו מגמה ליניארי בחלקות ג"ש (איור שמאלי) מצביע על ירידה יותר מתונה בהתייבשות. כלומר הרטיבות בחלקות ג"ש יציבה יותר- תנאי חשוב עבור הישרדות </a:t>
            </a:r>
            <a:r>
              <a:rPr lang="he-IL" sz="2000" dirty="0" err="1">
                <a:solidFill>
                  <a:schemeClr val="bg1">
                    <a:lumMod val="50000"/>
                  </a:schemeClr>
                </a:solidFill>
                <a:latin typeface="Gisha" panose="020B0502040204020203" pitchFamily="34" charset="-79"/>
                <a:cs typeface="Gisha" panose="020B0502040204020203" pitchFamily="34" charset="-79"/>
              </a:rPr>
              <a:t>אקריות</a:t>
            </a:r>
            <a:r>
              <a:rPr lang="he-IL" sz="2000" dirty="0">
                <a:solidFill>
                  <a:schemeClr val="bg1">
                    <a:lumMod val="50000"/>
                  </a:schemeClr>
                </a:solidFill>
                <a:latin typeface="Gisha" panose="020B0502040204020203" pitchFamily="34" charset="-79"/>
                <a:cs typeface="Gisha" panose="020B0502040204020203" pitchFamily="34" charset="-79"/>
              </a:rPr>
              <a:t>.</a:t>
            </a:r>
          </a:p>
          <a:p>
            <a:endParaRPr lang="he-IL" dirty="0"/>
          </a:p>
        </p:txBody>
      </p:sp>
      <p:graphicFrame>
        <p:nvGraphicFramePr>
          <p:cNvPr id="6" name="תרשים 5">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3138506869"/>
              </p:ext>
            </p:extLst>
          </p:nvPr>
        </p:nvGraphicFramePr>
        <p:xfrm>
          <a:off x="5202410" y="4021369"/>
          <a:ext cx="3335663" cy="29268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תרשים 6">
            <a:extLst>
              <a:ext uri="{FF2B5EF4-FFF2-40B4-BE49-F238E27FC236}">
                <a16:creationId xmlns:a16="http://schemas.microsoft.com/office/drawing/2014/main" id="{4333F621-F448-4C73-B01A-0222725E9109}"/>
              </a:ext>
            </a:extLst>
          </p:cNvPr>
          <p:cNvGraphicFramePr/>
          <p:nvPr>
            <p:extLst>
              <p:ext uri="{D42A27DB-BD31-4B8C-83A1-F6EECF244321}">
                <p14:modId xmlns:p14="http://schemas.microsoft.com/office/powerpoint/2010/main" val="1067956193"/>
              </p:ext>
            </p:extLst>
          </p:nvPr>
        </p:nvGraphicFramePr>
        <p:xfrm>
          <a:off x="373122" y="4065437"/>
          <a:ext cx="3099642" cy="2838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557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1BFB41-9299-498A-9A3B-D8BEC5EA367C}"/>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תוצאות ודיון- יסודות </a:t>
            </a:r>
            <a:r>
              <a:rPr lang="en-US" sz="3600" dirty="0">
                <a:latin typeface="Gisha" panose="020B0502040204020203" pitchFamily="34" charset="-79"/>
                <a:cs typeface="Gisha" panose="020B0502040204020203" pitchFamily="34" charset="-79"/>
              </a:rPr>
              <a:t>NPK</a:t>
            </a:r>
            <a:endParaRPr lang="he-IL" sz="3600" dirty="0">
              <a:latin typeface="Gisha" panose="020B0502040204020203" pitchFamily="34" charset="-79"/>
              <a:cs typeface="Gisha" panose="020B0502040204020203" pitchFamily="34" charset="-79"/>
            </a:endParaRPr>
          </a:p>
        </p:txBody>
      </p:sp>
      <p:pic>
        <p:nvPicPr>
          <p:cNvPr id="7" name="מציין מיקום תוכן 6">
            <a:extLst>
              <a:ext uri="{FF2B5EF4-FFF2-40B4-BE49-F238E27FC236}">
                <a16:creationId xmlns:a16="http://schemas.microsoft.com/office/drawing/2014/main" id="{FFCBD36B-D655-45F2-9C8D-F5F3BEAF1A0B}"/>
              </a:ext>
            </a:extLst>
          </p:cNvPr>
          <p:cNvPicPr>
            <a:picLocks noGrp="1" noChangeAspect="1"/>
          </p:cNvPicPr>
          <p:nvPr>
            <p:ph sz="half" idx="1"/>
          </p:nvPr>
        </p:nvPicPr>
        <p:blipFill>
          <a:blip r:embed="rId2"/>
          <a:stretch>
            <a:fillRect/>
          </a:stretch>
        </p:blipFill>
        <p:spPr>
          <a:xfrm>
            <a:off x="581191" y="2228003"/>
            <a:ext cx="4568745" cy="3513350"/>
          </a:xfrm>
          <a:prstGeom prst="rect">
            <a:avLst/>
          </a:prstGeom>
        </p:spPr>
      </p:pic>
      <p:sp>
        <p:nvSpPr>
          <p:cNvPr id="4" name="מציין מיקום תוכן 3">
            <a:extLst>
              <a:ext uri="{FF2B5EF4-FFF2-40B4-BE49-F238E27FC236}">
                <a16:creationId xmlns:a16="http://schemas.microsoft.com/office/drawing/2014/main" id="{43DF495E-B78D-4C79-AD72-D1885E904427}"/>
              </a:ext>
            </a:extLst>
          </p:cNvPr>
          <p:cNvSpPr>
            <a:spLocks noGrp="1"/>
          </p:cNvSpPr>
          <p:nvPr>
            <p:ph sz="half" idx="2"/>
          </p:nvPr>
        </p:nvSpPr>
        <p:spPr>
          <a:xfrm>
            <a:off x="6188417" y="2228003"/>
            <a:ext cx="5422392" cy="3805049"/>
          </a:xfrm>
        </p:spPr>
        <p:txBody>
          <a:bodyPr>
            <a:normAutofit/>
          </a:bodyPr>
          <a:lstStyle/>
          <a:p>
            <a:endParaRPr lang="he-IL" dirty="0">
              <a:solidFill>
                <a:schemeClr val="bg1">
                  <a:lumMod val="50000"/>
                </a:schemeClr>
              </a:solidFill>
              <a:latin typeface="Gisha" panose="020B0502040204020203" pitchFamily="34" charset="-79"/>
              <a:cs typeface="Gisha" panose="020B0502040204020203" pitchFamily="34" charset="-79"/>
            </a:endParaRPr>
          </a:p>
          <a:p>
            <a:r>
              <a:rPr lang="he-IL" dirty="0">
                <a:solidFill>
                  <a:schemeClr val="bg1">
                    <a:lumMod val="50000"/>
                  </a:schemeClr>
                </a:solidFill>
                <a:latin typeface="Gisha" panose="020B0502040204020203" pitchFamily="34" charset="-79"/>
                <a:cs typeface="Gisha" panose="020B0502040204020203" pitchFamily="34" charset="-79"/>
              </a:rPr>
              <a:t>ההבדל בין שני הטיפולים אינו מובהק מבחינת תכולת יסודות ההזנה </a:t>
            </a:r>
            <a:r>
              <a:rPr lang="en-US" dirty="0">
                <a:solidFill>
                  <a:schemeClr val="bg1">
                    <a:lumMod val="50000"/>
                  </a:schemeClr>
                </a:solidFill>
                <a:latin typeface="Gisha" panose="020B0502040204020203" pitchFamily="34" charset="-79"/>
                <a:cs typeface="Gisha" panose="020B0502040204020203" pitchFamily="34" charset="-79"/>
              </a:rPr>
              <a:t>NPK</a:t>
            </a:r>
            <a:r>
              <a:rPr lang="he-IL" dirty="0">
                <a:solidFill>
                  <a:schemeClr val="bg1">
                    <a:lumMod val="50000"/>
                  </a:schemeClr>
                </a:solidFill>
                <a:latin typeface="Gisha" panose="020B0502040204020203" pitchFamily="34" charset="-79"/>
                <a:cs typeface="Gisha" panose="020B0502040204020203" pitchFamily="34" charset="-79"/>
              </a:rPr>
              <a:t>.</a:t>
            </a:r>
            <a:endParaRPr lang="en-US" dirty="0">
              <a:solidFill>
                <a:schemeClr val="bg1">
                  <a:lumMod val="50000"/>
                </a:schemeClr>
              </a:solidFill>
              <a:latin typeface="Gisha" panose="020B0502040204020203" pitchFamily="34" charset="-79"/>
              <a:cs typeface="Gisha" panose="020B0502040204020203" pitchFamily="34" charset="-79"/>
            </a:endParaRPr>
          </a:p>
          <a:p>
            <a:r>
              <a:rPr lang="he-IL" dirty="0">
                <a:solidFill>
                  <a:schemeClr val="bg1">
                    <a:lumMod val="50000"/>
                  </a:schemeClr>
                </a:solidFill>
                <a:latin typeface="Gisha" panose="020B0502040204020203" pitchFamily="34" charset="-79"/>
                <a:cs typeface="Gisha" panose="020B0502040204020203" pitchFamily="34" charset="-79"/>
              </a:rPr>
              <a:t>עדויות בספרות מראות כי טווחי הזמן של השפעות משמעותיות ג"ש על ערכי </a:t>
            </a:r>
            <a:r>
              <a:rPr lang="en-US" dirty="0">
                <a:solidFill>
                  <a:schemeClr val="bg1">
                    <a:lumMod val="50000"/>
                  </a:schemeClr>
                </a:solidFill>
                <a:latin typeface="Gisha" panose="020B0502040204020203" pitchFamily="34" charset="-79"/>
                <a:cs typeface="Gisha" panose="020B0502040204020203" pitchFamily="34" charset="-79"/>
              </a:rPr>
              <a:t>NPK</a:t>
            </a:r>
            <a:r>
              <a:rPr lang="he-IL" dirty="0">
                <a:solidFill>
                  <a:schemeClr val="bg1">
                    <a:lumMod val="50000"/>
                  </a:schemeClr>
                </a:solidFill>
                <a:latin typeface="Gisha" panose="020B0502040204020203" pitchFamily="34" charset="-79"/>
                <a:cs typeface="Gisha" panose="020B0502040204020203" pitchFamily="34" charset="-79"/>
              </a:rPr>
              <a:t> קורות לאחר 8-13 שנים</a:t>
            </a:r>
            <a:endParaRPr lang="en-US" dirty="0">
              <a:solidFill>
                <a:schemeClr val="bg1">
                  <a:lumMod val="50000"/>
                </a:schemeClr>
              </a:solidFill>
              <a:latin typeface="Gisha" panose="020B0502040204020203" pitchFamily="34" charset="-79"/>
              <a:cs typeface="Gisha" panose="020B0502040204020203" pitchFamily="34" charset="-79"/>
            </a:endParaRPr>
          </a:p>
          <a:p>
            <a:endParaRPr lang="he-IL" dirty="0"/>
          </a:p>
        </p:txBody>
      </p:sp>
    </p:spTree>
    <p:extLst>
      <p:ext uri="{BB962C8B-B14F-4D97-AF65-F5344CB8AC3E}">
        <p14:creationId xmlns:p14="http://schemas.microsoft.com/office/powerpoint/2010/main" val="375778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55C0C7-6360-4193-A208-E4793BB52794}"/>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תוצאות ודיון- תכולת חומר אורגני </a:t>
            </a:r>
          </a:p>
        </p:txBody>
      </p:sp>
      <p:pic>
        <p:nvPicPr>
          <p:cNvPr id="5" name="מציין מיקום תוכן 4">
            <a:extLst>
              <a:ext uri="{FF2B5EF4-FFF2-40B4-BE49-F238E27FC236}">
                <a16:creationId xmlns:a16="http://schemas.microsoft.com/office/drawing/2014/main" id="{C47405A4-4451-4243-B389-076F8E05904C}"/>
              </a:ext>
            </a:extLst>
          </p:cNvPr>
          <p:cNvPicPr>
            <a:picLocks noGrp="1" noChangeAspect="1"/>
          </p:cNvPicPr>
          <p:nvPr>
            <p:ph sz="half" idx="1"/>
          </p:nvPr>
        </p:nvPicPr>
        <p:blipFill>
          <a:blip r:embed="rId2"/>
          <a:stretch>
            <a:fillRect/>
          </a:stretch>
        </p:blipFill>
        <p:spPr>
          <a:xfrm>
            <a:off x="506896" y="2386029"/>
            <a:ext cx="4305204" cy="3475021"/>
          </a:xfrm>
          <a:prstGeom prst="rect">
            <a:avLst/>
          </a:prstGeom>
        </p:spPr>
      </p:pic>
      <p:sp>
        <p:nvSpPr>
          <p:cNvPr id="4" name="מציין מיקום תוכן 3">
            <a:extLst>
              <a:ext uri="{FF2B5EF4-FFF2-40B4-BE49-F238E27FC236}">
                <a16:creationId xmlns:a16="http://schemas.microsoft.com/office/drawing/2014/main" id="{4C626D71-FE5D-4B9F-AC0E-4A33795F0F91}"/>
              </a:ext>
            </a:extLst>
          </p:cNvPr>
          <p:cNvSpPr>
            <a:spLocks noGrp="1"/>
          </p:cNvSpPr>
          <p:nvPr>
            <p:ph sz="half" idx="2"/>
          </p:nvPr>
        </p:nvSpPr>
        <p:spPr/>
        <p:txBody>
          <a:bodyPr>
            <a:normAutofit/>
          </a:bodyPr>
          <a:lstStyle/>
          <a:p>
            <a:r>
              <a:rPr lang="he-IL" sz="2000" dirty="0">
                <a:solidFill>
                  <a:schemeClr val="bg1">
                    <a:lumMod val="50000"/>
                  </a:schemeClr>
                </a:solidFill>
                <a:latin typeface="Gisha" panose="020B0502040204020203" pitchFamily="34" charset="-79"/>
                <a:cs typeface="Gisha" panose="020B0502040204020203" pitchFamily="34" charset="-79"/>
              </a:rPr>
              <a:t>ההבדל בין שני הטיפולים אינו מובהק בתכולת חומר אורגני.</a:t>
            </a:r>
          </a:p>
          <a:p>
            <a:r>
              <a:rPr lang="he-IL" sz="2000" dirty="0">
                <a:solidFill>
                  <a:schemeClr val="bg1">
                    <a:lumMod val="50000"/>
                  </a:schemeClr>
                </a:solidFill>
                <a:latin typeface="Gisha" panose="020B0502040204020203" pitchFamily="34" charset="-79"/>
                <a:cs typeface="Gisha" panose="020B0502040204020203" pitchFamily="34" charset="-79"/>
              </a:rPr>
              <a:t>בקיץ שלפני המחקר פוזר </a:t>
            </a:r>
            <a:r>
              <a:rPr lang="he-IL" sz="2000" dirty="0" err="1">
                <a:solidFill>
                  <a:schemeClr val="bg1">
                    <a:lumMod val="50000"/>
                  </a:schemeClr>
                </a:solidFill>
                <a:latin typeface="Gisha" panose="020B0502040204020203" pitchFamily="34" charset="-79"/>
                <a:cs typeface="Gisha" panose="020B0502040204020203" pitchFamily="34" charset="-79"/>
              </a:rPr>
              <a:t>קומפוסט</a:t>
            </a:r>
            <a:r>
              <a:rPr lang="he-IL" sz="2000" dirty="0">
                <a:solidFill>
                  <a:schemeClr val="bg1">
                    <a:lumMod val="50000"/>
                  </a:schemeClr>
                </a:solidFill>
                <a:latin typeface="Gisha" panose="020B0502040204020203" pitchFamily="34" charset="-79"/>
                <a:cs typeface="Gisha" panose="020B0502040204020203" pitchFamily="34" charset="-79"/>
              </a:rPr>
              <a:t> בכל חלקות הניסוי. עובדה זה עשויה לטשטש הבדלים בכמות חומר אורגני בין שני הטיפולים. </a:t>
            </a:r>
          </a:p>
          <a:p>
            <a:r>
              <a:rPr lang="he-IL" sz="2000" dirty="0">
                <a:solidFill>
                  <a:schemeClr val="bg1">
                    <a:lumMod val="50000"/>
                  </a:schemeClr>
                </a:solidFill>
                <a:latin typeface="Gisha" panose="020B0502040204020203" pitchFamily="34" charset="-79"/>
                <a:cs typeface="Gisha" panose="020B0502040204020203" pitchFamily="34" charset="-79"/>
              </a:rPr>
              <a:t>עברה עונה אחת בלבד מאז הכלת ממשק ג"ש. ההנחה היא כי השפעת חומר צמחי המונח על פני הקרקע במשך מספר חודשים לא רב, טרם התבטאה בתוצאות בדיקת החומר האורגני.</a:t>
            </a:r>
          </a:p>
          <a:p>
            <a:endParaRPr lang="he-IL" dirty="0"/>
          </a:p>
        </p:txBody>
      </p:sp>
    </p:spTree>
    <p:extLst>
      <p:ext uri="{BB962C8B-B14F-4D97-AF65-F5344CB8AC3E}">
        <p14:creationId xmlns:p14="http://schemas.microsoft.com/office/powerpoint/2010/main" val="175536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145CD4-DFCF-44FD-8208-E59EAEA6BD54}"/>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תוצאות ודיון- מגוון ושפע אקריות</a:t>
            </a:r>
          </a:p>
        </p:txBody>
      </p:sp>
      <p:sp>
        <p:nvSpPr>
          <p:cNvPr id="4" name="מציין מיקום תוכן 3">
            <a:extLst>
              <a:ext uri="{FF2B5EF4-FFF2-40B4-BE49-F238E27FC236}">
                <a16:creationId xmlns:a16="http://schemas.microsoft.com/office/drawing/2014/main" id="{4D95FE77-1036-498B-95B0-97AAACEEB544}"/>
              </a:ext>
            </a:extLst>
          </p:cNvPr>
          <p:cNvSpPr>
            <a:spLocks noGrp="1"/>
          </p:cNvSpPr>
          <p:nvPr>
            <p:ph sz="half" idx="2"/>
          </p:nvPr>
        </p:nvSpPr>
        <p:spPr>
          <a:xfrm>
            <a:off x="6188417" y="2146852"/>
            <a:ext cx="5422392" cy="4293705"/>
          </a:xfrm>
        </p:spPr>
        <p:txBody>
          <a:bodyPr>
            <a:normAutofit fontScale="92500" lnSpcReduction="20000"/>
          </a:bodyPr>
          <a:lstStyle/>
          <a:p>
            <a:r>
              <a:rPr lang="he-IL" sz="1900" dirty="0">
                <a:solidFill>
                  <a:schemeClr val="bg1">
                    <a:lumMod val="50000"/>
                  </a:schemeClr>
                </a:solidFill>
                <a:latin typeface="Gisha" panose="020B0502040204020203" pitchFamily="34" charset="-79"/>
                <a:cs typeface="Gisha" panose="020B0502040204020203" pitchFamily="34" charset="-79"/>
              </a:rPr>
              <a:t>לא נמצא הבדל מובהק בין הטיפולים בשלושת קבוצות האקריות, בשלושת המועדים, בשל שונות גדולה בין תוצאות החלקות בכל טיפול בנפרד.</a:t>
            </a:r>
          </a:p>
          <a:p>
            <a:r>
              <a:rPr lang="he-IL" sz="1900" dirty="0">
                <a:solidFill>
                  <a:schemeClr val="bg1">
                    <a:lumMod val="50000"/>
                  </a:schemeClr>
                </a:solidFill>
                <a:latin typeface="Gisha" panose="020B0502040204020203" pitchFamily="34" charset="-79"/>
                <a:cs typeface="Gisha" panose="020B0502040204020203" pitchFamily="34" charset="-79"/>
              </a:rPr>
              <a:t>סכום שלושת המועדים </a:t>
            </a:r>
            <a:r>
              <a:rPr lang="en-US" sz="1900" dirty="0">
                <a:solidFill>
                  <a:schemeClr val="bg1">
                    <a:lumMod val="50000"/>
                  </a:schemeClr>
                </a:solidFill>
                <a:latin typeface="Gisha" panose="020B0502040204020203" pitchFamily="34" charset="-79"/>
                <a:cs typeface="Gisha" panose="020B0502040204020203" pitchFamily="34" charset="-79"/>
              </a:rPr>
              <a:t> Oribatida</a:t>
            </a:r>
            <a:r>
              <a:rPr lang="he-IL" sz="1900" dirty="0">
                <a:solidFill>
                  <a:schemeClr val="bg1">
                    <a:lumMod val="50000"/>
                  </a:schemeClr>
                </a:solidFill>
                <a:latin typeface="Gisha" panose="020B0502040204020203" pitchFamily="34" charset="-79"/>
                <a:cs typeface="Gisha" panose="020B0502040204020203" pitchFamily="34" charset="-79"/>
              </a:rPr>
              <a:t>ו-</a:t>
            </a:r>
            <a:r>
              <a:rPr lang="en-US" sz="1900" dirty="0">
                <a:solidFill>
                  <a:schemeClr val="bg1">
                    <a:lumMod val="50000"/>
                  </a:schemeClr>
                </a:solidFill>
                <a:latin typeface="Gisha" panose="020B0502040204020203" pitchFamily="34" charset="-79"/>
                <a:cs typeface="Gisha" panose="020B0502040204020203" pitchFamily="34" charset="-79"/>
              </a:rPr>
              <a:t>Acardia </a:t>
            </a:r>
            <a:r>
              <a:rPr lang="he-IL" sz="1900" dirty="0">
                <a:solidFill>
                  <a:schemeClr val="bg1">
                    <a:lumMod val="50000"/>
                  </a:schemeClr>
                </a:solidFill>
                <a:latin typeface="Gisha" panose="020B0502040204020203" pitchFamily="34" charset="-79"/>
                <a:cs typeface="Gisha" panose="020B0502040204020203" pitchFamily="34" charset="-79"/>
              </a:rPr>
              <a:t> גבוה בחלקות ג"ש ביחס לחלקות חשופות. </a:t>
            </a:r>
          </a:p>
          <a:p>
            <a:r>
              <a:rPr lang="he-IL" sz="1900" dirty="0">
                <a:solidFill>
                  <a:schemeClr val="bg1">
                    <a:lumMod val="50000"/>
                  </a:schemeClr>
                </a:solidFill>
                <a:latin typeface="Gisha" panose="020B0502040204020203" pitchFamily="34" charset="-79"/>
                <a:cs typeface="Gisha" panose="020B0502040204020203" pitchFamily="34" charset="-79"/>
              </a:rPr>
              <a:t>כמות האקריות של </a:t>
            </a:r>
            <a:r>
              <a:rPr lang="en-US" sz="1900" dirty="0">
                <a:solidFill>
                  <a:schemeClr val="bg1">
                    <a:lumMod val="50000"/>
                  </a:schemeClr>
                </a:solidFill>
                <a:latin typeface="Gisha" panose="020B0502040204020203" pitchFamily="34" charset="-79"/>
                <a:cs typeface="Gisha" panose="020B0502040204020203" pitchFamily="34" charset="-79"/>
              </a:rPr>
              <a:t>Oribatida</a:t>
            </a:r>
            <a:r>
              <a:rPr lang="he-IL" sz="1900" dirty="0">
                <a:solidFill>
                  <a:schemeClr val="bg1">
                    <a:lumMod val="50000"/>
                  </a:schemeClr>
                </a:solidFill>
                <a:latin typeface="Gisha" panose="020B0502040204020203" pitchFamily="34" charset="-79"/>
                <a:cs typeface="Gisha" panose="020B0502040204020203" pitchFamily="34" charset="-79"/>
              </a:rPr>
              <a:t> הייתה הגדולה ביותר מבין שלושת הקבוצות בשני סוגי הטיפולים. כפי הנראה מהווה מדד ביולוגי טוב.</a:t>
            </a:r>
          </a:p>
          <a:p>
            <a:r>
              <a:rPr lang="he-IL" sz="1900" dirty="0">
                <a:solidFill>
                  <a:schemeClr val="bg1">
                    <a:lumMod val="50000"/>
                  </a:schemeClr>
                </a:solidFill>
                <a:latin typeface="Gisha" panose="020B0502040204020203" pitchFamily="34" charset="-79"/>
                <a:cs typeface="Gisha" panose="020B0502040204020203" pitchFamily="34" charset="-79"/>
              </a:rPr>
              <a:t>סכום שלושת המועדים</a:t>
            </a:r>
            <a:r>
              <a:rPr lang="en-US" sz="1900" dirty="0">
                <a:solidFill>
                  <a:schemeClr val="bg1">
                    <a:lumMod val="50000"/>
                  </a:schemeClr>
                </a:solidFill>
                <a:latin typeface="Gisha" panose="020B0502040204020203" pitchFamily="34" charset="-79"/>
                <a:cs typeface="Gisha" panose="020B0502040204020203" pitchFamily="34" charset="-79"/>
              </a:rPr>
              <a:t> Mesostigmata </a:t>
            </a:r>
            <a:r>
              <a:rPr lang="he-IL" sz="1900" dirty="0">
                <a:solidFill>
                  <a:schemeClr val="bg1">
                    <a:lumMod val="50000"/>
                  </a:schemeClr>
                </a:solidFill>
                <a:latin typeface="Gisha" panose="020B0502040204020203" pitchFamily="34" charset="-79"/>
                <a:cs typeface="Gisha" panose="020B0502040204020203" pitchFamily="34" charset="-79"/>
              </a:rPr>
              <a:t>גבוה בחלקות ג"ש ביחס לחלקות חשופות.</a:t>
            </a:r>
          </a:p>
          <a:p>
            <a:r>
              <a:rPr lang="he-IL" sz="1900" dirty="0">
                <a:solidFill>
                  <a:schemeClr val="bg1">
                    <a:lumMod val="50000"/>
                  </a:schemeClr>
                </a:solidFill>
                <a:latin typeface="Gisha" panose="020B0502040204020203" pitchFamily="34" charset="-79"/>
                <a:cs typeface="Gisha" panose="020B0502040204020203" pitchFamily="34" charset="-79"/>
              </a:rPr>
              <a:t>השערה להימצאות כמות </a:t>
            </a:r>
            <a:r>
              <a:rPr lang="en-US" sz="1900" dirty="0">
                <a:solidFill>
                  <a:schemeClr val="bg1">
                    <a:lumMod val="50000"/>
                  </a:schemeClr>
                </a:solidFill>
                <a:latin typeface="Gisha" panose="020B0502040204020203" pitchFamily="34" charset="-79"/>
                <a:cs typeface="Gisha" panose="020B0502040204020203" pitchFamily="34" charset="-79"/>
              </a:rPr>
              <a:t> Mesostigmata</a:t>
            </a:r>
            <a:r>
              <a:rPr lang="he-IL" sz="1900" dirty="0">
                <a:solidFill>
                  <a:schemeClr val="bg1">
                    <a:lumMod val="50000"/>
                  </a:schemeClr>
                </a:solidFill>
                <a:latin typeface="Gisha" panose="020B0502040204020203" pitchFamily="34" charset="-79"/>
                <a:cs typeface="Gisha" panose="020B0502040204020203" pitchFamily="34" charset="-79"/>
              </a:rPr>
              <a:t>נמוכה מהמצופה: ג"ש נזרעו לאחר שהחלקה עברה עיבוד. טרם התפתחו בקרקע תנאים מתאימים לשגשוג אוכלוסיית אקרית טורפת זו: נקבוביות וזמינות גבוהה של טרף. </a:t>
            </a:r>
          </a:p>
          <a:p>
            <a:endParaRPr lang="he-IL" dirty="0"/>
          </a:p>
        </p:txBody>
      </p:sp>
      <p:sp>
        <p:nvSpPr>
          <p:cNvPr id="3" name="Content Placeholder 2"/>
          <p:cNvSpPr>
            <a:spLocks noGrp="1"/>
          </p:cNvSpPr>
          <p:nvPr>
            <p:ph sz="half" idx="1"/>
          </p:nvPr>
        </p:nvSpPr>
        <p:spPr/>
        <p:txBody>
          <a:bodyPr/>
          <a:lstStyle/>
          <a:p>
            <a:endParaRPr lang="he-IL"/>
          </a:p>
        </p:txBody>
      </p:sp>
      <p:graphicFrame>
        <p:nvGraphicFramePr>
          <p:cNvPr id="6" name="Chart 5"/>
          <p:cNvGraphicFramePr>
            <a:graphicFrameLocks/>
          </p:cNvGraphicFramePr>
          <p:nvPr>
            <p:extLst>
              <p:ext uri="{D42A27DB-BD31-4B8C-83A1-F6EECF244321}">
                <p14:modId xmlns:p14="http://schemas.microsoft.com/office/powerpoint/2010/main" val="4076144351"/>
              </p:ext>
            </p:extLst>
          </p:nvPr>
        </p:nvGraphicFramePr>
        <p:xfrm>
          <a:off x="581193" y="2146852"/>
          <a:ext cx="3604141" cy="4105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386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959591-1739-4BA1-A12C-BB87E07D0784}"/>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תוצאות ודיון- מגוון ושפע אקריות</a:t>
            </a:r>
          </a:p>
        </p:txBody>
      </p:sp>
      <p:sp>
        <p:nvSpPr>
          <p:cNvPr id="4" name="מציין מיקום תוכן 3">
            <a:extLst>
              <a:ext uri="{FF2B5EF4-FFF2-40B4-BE49-F238E27FC236}">
                <a16:creationId xmlns:a16="http://schemas.microsoft.com/office/drawing/2014/main" id="{EFBDAC0F-0E9E-41BE-B809-B5B39C3004A7}"/>
              </a:ext>
            </a:extLst>
          </p:cNvPr>
          <p:cNvSpPr>
            <a:spLocks noGrp="1"/>
          </p:cNvSpPr>
          <p:nvPr>
            <p:ph sz="half" idx="2"/>
          </p:nvPr>
        </p:nvSpPr>
        <p:spPr>
          <a:xfrm>
            <a:off x="6188417" y="2228003"/>
            <a:ext cx="5422392" cy="4083345"/>
          </a:xfrm>
        </p:spPr>
        <p:txBody>
          <a:bodyPr>
            <a:normAutofit/>
          </a:bodyPr>
          <a:lstStyle/>
          <a:p>
            <a:r>
              <a:rPr lang="he-IL">
                <a:solidFill>
                  <a:schemeClr val="bg1">
                    <a:lumMod val="50000"/>
                  </a:schemeClr>
                </a:solidFill>
                <a:latin typeface="Gisha" panose="020B0502040204020203" pitchFamily="34" charset="-79"/>
                <a:cs typeface="Gisha" panose="020B0502040204020203" pitchFamily="34" charset="-79"/>
              </a:rPr>
              <a:t>בהשוואת מועד א' </a:t>
            </a:r>
            <a:r>
              <a:rPr lang="he-IL" dirty="0">
                <a:solidFill>
                  <a:schemeClr val="bg1">
                    <a:lumMod val="50000"/>
                  </a:schemeClr>
                </a:solidFill>
                <a:latin typeface="Gisha" panose="020B0502040204020203" pitchFamily="34" charset="-79"/>
                <a:cs typeface="Gisha" panose="020B0502040204020203" pitchFamily="34" charset="-79"/>
              </a:rPr>
              <a:t>ניכרת </a:t>
            </a:r>
            <a:r>
              <a:rPr lang="he-IL">
                <a:solidFill>
                  <a:schemeClr val="bg1">
                    <a:lumMod val="50000"/>
                  </a:schemeClr>
                </a:solidFill>
                <a:latin typeface="Gisha" panose="020B0502040204020203" pitchFamily="34" charset="-79"/>
                <a:cs typeface="Gisha" panose="020B0502040204020203" pitchFamily="34" charset="-79"/>
              </a:rPr>
              <a:t>עדיפות כמותית לחלקות ג"ש בשלושת קבוצות האקריות </a:t>
            </a:r>
            <a:r>
              <a:rPr lang="en-US">
                <a:solidFill>
                  <a:schemeClr val="bg1">
                    <a:lumMod val="50000"/>
                  </a:schemeClr>
                </a:solidFill>
                <a:latin typeface="Gisha" panose="020B0502040204020203" pitchFamily="34" charset="-79"/>
                <a:cs typeface="Gisha" panose="020B0502040204020203" pitchFamily="34" charset="-79"/>
              </a:rPr>
              <a:t>Acaridia</a:t>
            </a:r>
            <a:r>
              <a:rPr lang="he-IL">
                <a:solidFill>
                  <a:schemeClr val="bg1">
                    <a:lumMod val="50000"/>
                  </a:schemeClr>
                </a:solidFill>
                <a:latin typeface="Gisha" panose="020B0502040204020203" pitchFamily="34" charset="-79"/>
                <a:cs typeface="Gisha" panose="020B0502040204020203" pitchFamily="34" charset="-79"/>
              </a:rPr>
              <a:t>, </a:t>
            </a:r>
            <a:r>
              <a:rPr lang="en-US">
                <a:solidFill>
                  <a:schemeClr val="bg1">
                    <a:lumMod val="50000"/>
                  </a:schemeClr>
                </a:solidFill>
                <a:latin typeface="Gisha" panose="020B0502040204020203" pitchFamily="34" charset="-79"/>
                <a:cs typeface="Gisha" panose="020B0502040204020203" pitchFamily="34" charset="-79"/>
              </a:rPr>
              <a:t>Astigmata</a:t>
            </a:r>
            <a:r>
              <a:rPr lang="he-IL">
                <a:solidFill>
                  <a:schemeClr val="bg1">
                    <a:lumMod val="50000"/>
                  </a:schemeClr>
                </a:solidFill>
                <a:latin typeface="Gisha" panose="020B0502040204020203" pitchFamily="34" charset="-79"/>
                <a:cs typeface="Gisha" panose="020B0502040204020203" pitchFamily="34" charset="-79"/>
              </a:rPr>
              <a:t>, </a:t>
            </a:r>
            <a:r>
              <a:rPr lang="en-US">
                <a:solidFill>
                  <a:schemeClr val="bg1">
                    <a:lumMod val="50000"/>
                  </a:schemeClr>
                </a:solidFill>
                <a:latin typeface="Gisha" panose="020B0502040204020203" pitchFamily="34" charset="-79"/>
                <a:cs typeface="Gisha" panose="020B0502040204020203" pitchFamily="34" charset="-79"/>
              </a:rPr>
              <a:t>Mesostigmata</a:t>
            </a:r>
            <a:r>
              <a:rPr lang="he-IL">
                <a:solidFill>
                  <a:schemeClr val="bg1">
                    <a:lumMod val="50000"/>
                  </a:schemeClr>
                </a:solidFill>
                <a:latin typeface="Gisha" panose="020B0502040204020203" pitchFamily="34" charset="-79"/>
                <a:cs typeface="Gisha" panose="020B0502040204020203" pitchFamily="34" charset="-79"/>
              </a:rPr>
              <a:t>.</a:t>
            </a:r>
            <a:endParaRPr lang="he-IL" dirty="0">
              <a:solidFill>
                <a:schemeClr val="bg1">
                  <a:lumMod val="50000"/>
                </a:schemeClr>
              </a:solidFill>
              <a:latin typeface="Gisha" panose="020B0502040204020203" pitchFamily="34" charset="-79"/>
              <a:cs typeface="Gisha" panose="020B0502040204020203" pitchFamily="34" charset="-79"/>
            </a:endParaRPr>
          </a:p>
          <a:p>
            <a:endParaRPr lang="he-IL"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79928974"/>
              </p:ext>
            </p:extLst>
          </p:nvPr>
        </p:nvGraphicFramePr>
        <p:xfrm>
          <a:off x="581025" y="2227263"/>
          <a:ext cx="5422900" cy="3633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860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6C5FDB-1B9D-4D25-8C75-ED98D8D76660}"/>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תוצאות ודיון- זיהוי לרמת המין</a:t>
            </a:r>
          </a:p>
        </p:txBody>
      </p:sp>
      <p:pic>
        <p:nvPicPr>
          <p:cNvPr id="5" name="מציין מיקום תוכן 4">
            <a:extLst>
              <a:ext uri="{FF2B5EF4-FFF2-40B4-BE49-F238E27FC236}">
                <a16:creationId xmlns:a16="http://schemas.microsoft.com/office/drawing/2014/main" id="{E363E4E8-F2C0-491F-99E8-FB8EF32F4B1F}"/>
              </a:ext>
            </a:extLst>
          </p:cNvPr>
          <p:cNvPicPr>
            <a:picLocks noGrp="1" noChangeAspect="1"/>
          </p:cNvPicPr>
          <p:nvPr>
            <p:ph sz="half" idx="1"/>
          </p:nvPr>
        </p:nvPicPr>
        <p:blipFill>
          <a:blip r:embed="rId2"/>
          <a:stretch>
            <a:fillRect/>
          </a:stretch>
        </p:blipFill>
        <p:spPr>
          <a:xfrm>
            <a:off x="477078" y="2438341"/>
            <a:ext cx="4160515" cy="3212370"/>
          </a:xfrm>
          <a:prstGeom prst="rect">
            <a:avLst/>
          </a:prstGeom>
        </p:spPr>
      </p:pic>
      <p:sp>
        <p:nvSpPr>
          <p:cNvPr id="4" name="מציין מיקום תוכן 3">
            <a:extLst>
              <a:ext uri="{FF2B5EF4-FFF2-40B4-BE49-F238E27FC236}">
                <a16:creationId xmlns:a16="http://schemas.microsoft.com/office/drawing/2014/main" id="{EAAA7C0E-6EB4-461C-9C4F-706478F5E045}"/>
              </a:ext>
            </a:extLst>
          </p:cNvPr>
          <p:cNvSpPr>
            <a:spLocks noGrp="1"/>
          </p:cNvSpPr>
          <p:nvPr>
            <p:ph sz="half" idx="2"/>
          </p:nvPr>
        </p:nvSpPr>
        <p:spPr>
          <a:xfrm>
            <a:off x="5983357" y="2228003"/>
            <a:ext cx="5627452" cy="3633047"/>
          </a:xfrm>
        </p:spPr>
        <p:txBody>
          <a:bodyPr/>
          <a:lstStyle/>
          <a:p>
            <a:r>
              <a:rPr lang="he-IL" sz="2000" dirty="0">
                <a:solidFill>
                  <a:schemeClr val="bg1">
                    <a:lumMod val="50000"/>
                  </a:schemeClr>
                </a:solidFill>
                <a:latin typeface="Gisha" panose="020B0502040204020203" pitchFamily="34" charset="-79"/>
                <a:cs typeface="Gisha" panose="020B0502040204020203" pitchFamily="34" charset="-79"/>
              </a:rPr>
              <a:t>כל אקריות ה-</a:t>
            </a:r>
            <a:r>
              <a:rPr lang="en-US" sz="2000" dirty="0">
                <a:solidFill>
                  <a:schemeClr val="bg1">
                    <a:lumMod val="50000"/>
                  </a:schemeClr>
                </a:solidFill>
                <a:latin typeface="Gisha" panose="020B0502040204020203" pitchFamily="34" charset="-79"/>
                <a:cs typeface="Gisha" panose="020B0502040204020203" pitchFamily="34" charset="-79"/>
              </a:rPr>
              <a:t>Mesostigmata </a:t>
            </a:r>
            <a:r>
              <a:rPr lang="he-IL" sz="2000" dirty="0">
                <a:solidFill>
                  <a:schemeClr val="bg1">
                    <a:lumMod val="50000"/>
                  </a:schemeClr>
                </a:solidFill>
                <a:latin typeface="Gisha" panose="020B0502040204020203" pitchFamily="34" charset="-79"/>
                <a:cs typeface="Gisha" panose="020B0502040204020203" pitchFamily="34" charset="-79"/>
              </a:rPr>
              <a:t> שזוהו במיקרוסקופ אור, הינן מאותו מין- </a:t>
            </a:r>
            <a:r>
              <a:rPr lang="en-US" sz="2000" i="1" dirty="0" err="1">
                <a:solidFill>
                  <a:schemeClr val="bg1">
                    <a:lumMod val="50000"/>
                  </a:schemeClr>
                </a:solidFill>
                <a:latin typeface="Gisha" panose="020B0502040204020203" pitchFamily="34" charset="-79"/>
                <a:cs typeface="Gisha" panose="020B0502040204020203" pitchFamily="34" charset="-79"/>
              </a:rPr>
              <a:t>Neoseiulus</a:t>
            </a:r>
            <a:r>
              <a:rPr lang="en-US" sz="2000" i="1" dirty="0">
                <a:solidFill>
                  <a:schemeClr val="bg1">
                    <a:lumMod val="50000"/>
                  </a:schemeClr>
                </a:solidFill>
                <a:latin typeface="Gisha" panose="020B0502040204020203" pitchFamily="34" charset="-79"/>
                <a:cs typeface="Gisha" panose="020B0502040204020203" pitchFamily="34" charset="-79"/>
              </a:rPr>
              <a:t> </a:t>
            </a:r>
            <a:r>
              <a:rPr lang="en-US" sz="2000" i="1" dirty="0" err="1">
                <a:solidFill>
                  <a:schemeClr val="bg1">
                    <a:lumMod val="50000"/>
                  </a:schemeClr>
                </a:solidFill>
                <a:latin typeface="Gisha" panose="020B0502040204020203" pitchFamily="34" charset="-79"/>
                <a:cs typeface="Gisha" panose="020B0502040204020203" pitchFamily="34" charset="-79"/>
              </a:rPr>
              <a:t>barkeri</a:t>
            </a:r>
            <a:r>
              <a:rPr lang="en-US" sz="2000" i="1" dirty="0">
                <a:solidFill>
                  <a:schemeClr val="bg1">
                    <a:lumMod val="50000"/>
                  </a:schemeClr>
                </a:solidFill>
                <a:latin typeface="Gisha" panose="020B0502040204020203" pitchFamily="34" charset="-79"/>
                <a:cs typeface="Gisha" panose="020B0502040204020203" pitchFamily="34" charset="-79"/>
              </a:rPr>
              <a:t> </a:t>
            </a:r>
            <a:r>
              <a:rPr lang="he-IL" sz="2000" i="1" dirty="0">
                <a:solidFill>
                  <a:schemeClr val="bg1">
                    <a:lumMod val="50000"/>
                  </a:schemeClr>
                </a:solidFill>
                <a:latin typeface="Gisha" panose="020B0502040204020203" pitchFamily="34" charset="-79"/>
                <a:cs typeface="Gisha" panose="020B0502040204020203" pitchFamily="34" charset="-79"/>
              </a:rPr>
              <a:t> </a:t>
            </a:r>
            <a:r>
              <a:rPr lang="he-IL" sz="2000" dirty="0">
                <a:solidFill>
                  <a:schemeClr val="bg1">
                    <a:lumMod val="50000"/>
                  </a:schemeClr>
                </a:solidFill>
                <a:latin typeface="Gisha" panose="020B0502040204020203" pitchFamily="34" charset="-79"/>
                <a:cs typeface="Gisha" panose="020B0502040204020203" pitchFamily="34" charset="-79"/>
              </a:rPr>
              <a:t>(בתמונה).</a:t>
            </a:r>
          </a:p>
          <a:p>
            <a:r>
              <a:rPr lang="he-IL" sz="2000" dirty="0">
                <a:solidFill>
                  <a:schemeClr val="bg1">
                    <a:lumMod val="50000"/>
                  </a:schemeClr>
                </a:solidFill>
                <a:latin typeface="Gisha" panose="020B0502040204020203" pitchFamily="34" charset="-79"/>
                <a:cs typeface="Gisha" panose="020B0502040204020203" pitchFamily="34" charset="-79"/>
              </a:rPr>
              <a:t>העובדה כי נמצא מין אחד בכל הדגימות מצביעה על עושר מינים נמוך, ותומכת בהנחה כי הקרקע מצויה בשלב ראשוני בתהליך בניית </a:t>
            </a:r>
            <a:r>
              <a:rPr lang="he-IL" sz="2000" dirty="0" err="1">
                <a:solidFill>
                  <a:schemeClr val="bg1">
                    <a:lumMod val="50000"/>
                  </a:schemeClr>
                </a:solidFill>
                <a:latin typeface="Gisha" panose="020B0502040204020203" pitchFamily="34" charset="-79"/>
                <a:cs typeface="Gisha" panose="020B0502040204020203" pitchFamily="34" charset="-79"/>
              </a:rPr>
              <a:t>הביוטה</a:t>
            </a:r>
            <a:r>
              <a:rPr lang="he-IL" sz="2000" dirty="0">
                <a:solidFill>
                  <a:schemeClr val="bg1">
                    <a:lumMod val="50000"/>
                  </a:schemeClr>
                </a:solidFill>
                <a:latin typeface="Gisha" panose="020B0502040204020203" pitchFamily="34" charset="-79"/>
                <a:cs typeface="Gisha" panose="020B0502040204020203" pitchFamily="34" charset="-79"/>
              </a:rPr>
              <a:t>. כמו כן תומך באופי בקרת המזון מלמטה למעלה.</a:t>
            </a:r>
          </a:p>
          <a:p>
            <a:endParaRPr lang="he-IL" dirty="0"/>
          </a:p>
        </p:txBody>
      </p:sp>
    </p:spTree>
    <p:extLst>
      <p:ext uri="{BB962C8B-B14F-4D97-AF65-F5344CB8AC3E}">
        <p14:creationId xmlns:p14="http://schemas.microsoft.com/office/powerpoint/2010/main" val="86448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053B6C1-46E0-4352-A018-9140629FB201}"/>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רקע</a:t>
            </a:r>
          </a:p>
        </p:txBody>
      </p:sp>
      <p:sp>
        <p:nvSpPr>
          <p:cNvPr id="3" name="מציין מיקום תוכן 2">
            <a:extLst>
              <a:ext uri="{FF2B5EF4-FFF2-40B4-BE49-F238E27FC236}">
                <a16:creationId xmlns:a16="http://schemas.microsoft.com/office/drawing/2014/main" id="{35620B54-040C-455F-AAC6-8782DB57BA18}"/>
              </a:ext>
            </a:extLst>
          </p:cNvPr>
          <p:cNvSpPr>
            <a:spLocks noGrp="1"/>
          </p:cNvSpPr>
          <p:nvPr>
            <p:ph idx="1"/>
          </p:nvPr>
        </p:nvSpPr>
        <p:spPr>
          <a:xfrm>
            <a:off x="455565" y="2055353"/>
            <a:ext cx="11280869" cy="3926304"/>
          </a:xfrm>
        </p:spPr>
        <p:txBody>
          <a:bodyPr>
            <a:normAutofit/>
          </a:bodyPr>
          <a:lstStyle/>
          <a:p>
            <a:r>
              <a:rPr lang="he-IL" sz="2000" dirty="0" err="1">
                <a:solidFill>
                  <a:schemeClr val="bg1">
                    <a:lumMod val="50000"/>
                  </a:schemeClr>
                </a:solidFill>
                <a:latin typeface="Gisha" panose="020B0502040204020203" pitchFamily="34" charset="-79"/>
                <a:cs typeface="Gisha" panose="020B0502040204020203" pitchFamily="34" charset="-79"/>
              </a:rPr>
              <a:t>לביוטה</a:t>
            </a:r>
            <a:r>
              <a:rPr lang="he-IL" sz="2000" dirty="0">
                <a:solidFill>
                  <a:schemeClr val="bg1">
                    <a:lumMod val="50000"/>
                  </a:schemeClr>
                </a:solidFill>
                <a:latin typeface="Gisha" panose="020B0502040204020203" pitchFamily="34" charset="-79"/>
                <a:cs typeface="Gisha" panose="020B0502040204020203" pitchFamily="34" charset="-79"/>
              </a:rPr>
              <a:t> בקרקע חשיבות לשמירה על בריאות הקרקע. </a:t>
            </a:r>
          </a:p>
          <a:p>
            <a:r>
              <a:rPr lang="he-IL" sz="2000" dirty="0">
                <a:solidFill>
                  <a:schemeClr val="bg1">
                    <a:lumMod val="50000"/>
                  </a:schemeClr>
                </a:solidFill>
                <a:latin typeface="Gisha" panose="020B0502040204020203" pitchFamily="34" charset="-79"/>
                <a:cs typeface="Gisha" panose="020B0502040204020203" pitchFamily="34" charset="-79"/>
              </a:rPr>
              <a:t>בבסיס מארג המזון חיידקים ופטריות המפרקים חומר צמחי, ומהווים מקור מזון לנמטודות, מהן ניזונות אקריות טורפות. עיבוד קרקע חקלאית פוגע במבנה הקרקע ומדלדל רקבובית צמחית, בכך מחליש את </a:t>
            </a:r>
            <a:r>
              <a:rPr lang="he-IL" sz="2000" dirty="0" err="1">
                <a:solidFill>
                  <a:schemeClr val="bg1">
                    <a:lumMod val="50000"/>
                  </a:schemeClr>
                </a:solidFill>
                <a:latin typeface="Gisha" panose="020B0502040204020203" pitchFamily="34" charset="-79"/>
                <a:cs typeface="Gisha" panose="020B0502040204020203" pitchFamily="34" charset="-79"/>
              </a:rPr>
              <a:t>הביוטה</a:t>
            </a:r>
            <a:r>
              <a:rPr lang="he-IL" sz="2000" dirty="0">
                <a:solidFill>
                  <a:schemeClr val="bg1">
                    <a:lumMod val="50000"/>
                  </a:schemeClr>
                </a:solidFill>
                <a:latin typeface="Gisha" panose="020B0502040204020203" pitchFamily="34" charset="-79"/>
                <a:cs typeface="Gisha" panose="020B0502040204020203" pitchFamily="34" charset="-79"/>
              </a:rPr>
              <a:t>.</a:t>
            </a:r>
          </a:p>
          <a:p>
            <a:r>
              <a:rPr lang="he-IL" sz="2000" dirty="0">
                <a:solidFill>
                  <a:schemeClr val="bg1">
                    <a:lumMod val="50000"/>
                  </a:schemeClr>
                </a:solidFill>
                <a:latin typeface="Gisha" panose="020B0502040204020203" pitchFamily="34" charset="-79"/>
                <a:cs typeface="Gisha" panose="020B0502040204020203" pitchFamily="34" charset="-79"/>
              </a:rPr>
              <a:t>אקריות קרקע הן חלק חשוב במארג המזון של קרקעות חקלאיות. </a:t>
            </a:r>
          </a:p>
          <a:p>
            <a:r>
              <a:rPr lang="en-US" sz="2000" dirty="0">
                <a:solidFill>
                  <a:schemeClr val="bg1">
                    <a:lumMod val="50000"/>
                  </a:schemeClr>
                </a:solidFill>
                <a:latin typeface="Gisha" panose="020B0502040204020203" pitchFamily="34" charset="-79"/>
                <a:cs typeface="Gisha" panose="020B0502040204020203" pitchFamily="34" charset="-79"/>
              </a:rPr>
              <a:t>Mesostigmata </a:t>
            </a:r>
            <a:r>
              <a:rPr lang="he-IL" sz="2000" dirty="0">
                <a:solidFill>
                  <a:schemeClr val="bg1">
                    <a:lumMod val="50000"/>
                  </a:schemeClr>
                </a:solidFill>
                <a:latin typeface="Gisha" panose="020B0502040204020203" pitchFamily="34" charset="-79"/>
                <a:cs typeface="Gisha" panose="020B0502040204020203" pitchFamily="34" charset="-79"/>
              </a:rPr>
              <a:t> ו-</a:t>
            </a:r>
            <a:r>
              <a:rPr lang="en-US" sz="2000" dirty="0">
                <a:solidFill>
                  <a:schemeClr val="bg1">
                    <a:lumMod val="50000"/>
                  </a:schemeClr>
                </a:solidFill>
                <a:latin typeface="Gisha" panose="020B0502040204020203" pitchFamily="34" charset="-79"/>
                <a:cs typeface="Gisha" panose="020B0502040204020203" pitchFamily="34" charset="-79"/>
              </a:rPr>
              <a:t>Oribatida </a:t>
            </a:r>
            <a:r>
              <a:rPr lang="he-IL" sz="2000" dirty="0">
                <a:solidFill>
                  <a:schemeClr val="bg1">
                    <a:lumMod val="50000"/>
                  </a:schemeClr>
                </a:solidFill>
                <a:latin typeface="Gisha" panose="020B0502040204020203" pitchFamily="34" charset="-79"/>
                <a:cs typeface="Gisha" panose="020B0502040204020203" pitchFamily="34" charset="-79"/>
              </a:rPr>
              <a:t> הינן סדרות של אקריות קרקע שהוכחו כיעילות בתור מדד ביולוגי לבריאות קרקעות המושפעות מהפרעות, בפרט עיבוד חקלאי.</a:t>
            </a:r>
          </a:p>
          <a:p>
            <a:r>
              <a:rPr lang="en-US" sz="2000" dirty="0">
                <a:solidFill>
                  <a:schemeClr val="bg1">
                    <a:lumMod val="50000"/>
                  </a:schemeClr>
                </a:solidFill>
                <a:latin typeface="Gisha" panose="020B0502040204020203" pitchFamily="34" charset="-79"/>
                <a:cs typeface="Gisha" panose="020B0502040204020203" pitchFamily="34" charset="-79"/>
              </a:rPr>
              <a:t> Mesostigmata </a:t>
            </a:r>
            <a:r>
              <a:rPr lang="he-IL" sz="2000" dirty="0">
                <a:solidFill>
                  <a:schemeClr val="bg1">
                    <a:lumMod val="50000"/>
                  </a:schemeClr>
                </a:solidFill>
                <a:latin typeface="Gisha" panose="020B0502040204020203" pitchFamily="34" charset="-79"/>
                <a:cs typeface="Gisha" panose="020B0502040204020203" pitchFamily="34" charset="-79"/>
              </a:rPr>
              <a:t>צדה נמטודות </a:t>
            </a:r>
            <a:r>
              <a:rPr lang="he-IL" sz="2000" dirty="0" err="1">
                <a:solidFill>
                  <a:schemeClr val="bg1">
                    <a:lumMod val="50000"/>
                  </a:schemeClr>
                </a:solidFill>
                <a:latin typeface="Gisha" panose="020B0502040204020203" pitchFamily="34" charset="-79"/>
                <a:cs typeface="Gisha" panose="020B0502040204020203" pitchFamily="34" charset="-79"/>
              </a:rPr>
              <a:t>ואקריות</a:t>
            </a:r>
            <a:r>
              <a:rPr lang="he-IL" sz="2000" dirty="0">
                <a:solidFill>
                  <a:schemeClr val="bg1">
                    <a:lumMod val="50000"/>
                  </a:schemeClr>
                </a:solidFill>
                <a:latin typeface="Gisha" panose="020B0502040204020203" pitchFamily="34" charset="-79"/>
                <a:cs typeface="Gisha" panose="020B0502040204020203" pitchFamily="34" charset="-79"/>
              </a:rPr>
              <a:t> - מנגנון הזנה פחות יציב, ובהתאם לכך אוכלוסיית טורפים אילו פחות נפוצה.</a:t>
            </a:r>
          </a:p>
          <a:p>
            <a:r>
              <a:rPr lang="en-US" sz="2000" dirty="0" err="1">
                <a:solidFill>
                  <a:schemeClr val="bg1">
                    <a:lumMod val="50000"/>
                  </a:schemeClr>
                </a:solidFill>
                <a:latin typeface="Gisha" panose="020B0502040204020203" pitchFamily="34" charset="-79"/>
                <a:cs typeface="Gisha" panose="020B0502040204020203" pitchFamily="34" charset="-79"/>
              </a:rPr>
              <a:t>Acaridia</a:t>
            </a:r>
            <a:r>
              <a:rPr lang="en-US" sz="2000" dirty="0">
                <a:solidFill>
                  <a:schemeClr val="bg1">
                    <a:lumMod val="50000"/>
                  </a:schemeClr>
                </a:solidFill>
                <a:latin typeface="Gisha" panose="020B0502040204020203" pitchFamily="34" charset="-79"/>
                <a:cs typeface="Gisha" panose="020B0502040204020203" pitchFamily="34" charset="-79"/>
              </a:rPr>
              <a:t> </a:t>
            </a:r>
            <a:r>
              <a:rPr lang="he-IL" sz="2000" dirty="0">
                <a:solidFill>
                  <a:schemeClr val="bg1">
                    <a:lumMod val="50000"/>
                  </a:schemeClr>
                </a:solidFill>
                <a:latin typeface="Gisha" panose="020B0502040204020203" pitchFamily="34" charset="-79"/>
                <a:cs typeface="Gisha" panose="020B0502040204020203" pitchFamily="34" charset="-79"/>
              </a:rPr>
              <a:t> הינה תת-סדרה של אקריות קרקע, שכמו </a:t>
            </a:r>
            <a:r>
              <a:rPr lang="en-US" sz="2000" dirty="0">
                <a:solidFill>
                  <a:schemeClr val="bg1">
                    <a:lumMod val="50000"/>
                  </a:schemeClr>
                </a:solidFill>
                <a:latin typeface="Gisha" panose="020B0502040204020203" pitchFamily="34" charset="-79"/>
                <a:cs typeface="Gisha" panose="020B0502040204020203" pitchFamily="34" charset="-79"/>
              </a:rPr>
              <a:t>Oribatida </a:t>
            </a:r>
            <a:r>
              <a:rPr lang="he-IL" sz="2000" dirty="0">
                <a:solidFill>
                  <a:schemeClr val="bg1">
                    <a:lumMod val="50000"/>
                  </a:schemeClr>
                </a:solidFill>
                <a:latin typeface="Gisha" panose="020B0502040204020203" pitchFamily="34" charset="-79"/>
                <a:cs typeface="Gisha" panose="020B0502040204020203" pitchFamily="34" charset="-79"/>
              </a:rPr>
              <a:t> ניזונה משאריות צמחים.</a:t>
            </a:r>
          </a:p>
          <a:p>
            <a:pPr marL="0" indent="0">
              <a:buNone/>
            </a:pPr>
            <a:endParaRPr lang="he-IL" dirty="0"/>
          </a:p>
        </p:txBody>
      </p:sp>
    </p:spTree>
    <p:extLst>
      <p:ext uri="{BB962C8B-B14F-4D97-AF65-F5344CB8AC3E}">
        <p14:creationId xmlns:p14="http://schemas.microsoft.com/office/powerpoint/2010/main" val="1107000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7FF123-4433-4D0A-B826-1029A76A5851}"/>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סיכום</a:t>
            </a:r>
          </a:p>
        </p:txBody>
      </p:sp>
      <p:sp>
        <p:nvSpPr>
          <p:cNvPr id="3" name="מציין מיקום תוכן 2">
            <a:extLst>
              <a:ext uri="{FF2B5EF4-FFF2-40B4-BE49-F238E27FC236}">
                <a16:creationId xmlns:a16="http://schemas.microsoft.com/office/drawing/2014/main" id="{B1C19A6B-B3F6-432D-A73F-42AF7BBB3705}"/>
              </a:ext>
            </a:extLst>
          </p:cNvPr>
          <p:cNvSpPr>
            <a:spLocks noGrp="1"/>
          </p:cNvSpPr>
          <p:nvPr>
            <p:ph idx="1"/>
          </p:nvPr>
        </p:nvSpPr>
        <p:spPr/>
        <p:txBody>
          <a:bodyPr/>
          <a:lstStyle/>
          <a:p>
            <a:r>
              <a:rPr lang="he-IL" sz="2000" dirty="0">
                <a:solidFill>
                  <a:schemeClr val="bg1">
                    <a:lumMod val="50000"/>
                  </a:schemeClr>
                </a:solidFill>
                <a:latin typeface="Gisha" panose="020B0502040204020203" pitchFamily="34" charset="-79"/>
                <a:cs typeface="Gisha" panose="020B0502040204020203" pitchFamily="34" charset="-79"/>
              </a:rPr>
              <a:t>ג"ש הינו פתרון רב תועלות במסגרת חקלאות משמרת, אחת מהן היא תרומה למגוון הביולוגי ושפע האורגניזמים </a:t>
            </a:r>
            <a:r>
              <a:rPr lang="he-IL" sz="2000" dirty="0" err="1">
                <a:solidFill>
                  <a:schemeClr val="bg1">
                    <a:lumMod val="50000"/>
                  </a:schemeClr>
                </a:solidFill>
                <a:latin typeface="Gisha" panose="020B0502040204020203" pitchFamily="34" charset="-79"/>
                <a:cs typeface="Gisha" panose="020B0502040204020203" pitchFamily="34" charset="-79"/>
              </a:rPr>
              <a:t>בביוטה</a:t>
            </a:r>
            <a:r>
              <a:rPr lang="he-IL" sz="2000" dirty="0">
                <a:solidFill>
                  <a:schemeClr val="bg1">
                    <a:lumMod val="50000"/>
                  </a:schemeClr>
                </a:solidFill>
                <a:latin typeface="Gisha" panose="020B0502040204020203" pitchFamily="34" charset="-79"/>
                <a:cs typeface="Gisha" panose="020B0502040204020203" pitchFamily="34" charset="-79"/>
              </a:rPr>
              <a:t> של הקרקע, התורמת לבריאותה. </a:t>
            </a:r>
          </a:p>
          <a:p>
            <a:r>
              <a:rPr lang="he-IL" sz="2000" dirty="0">
                <a:solidFill>
                  <a:schemeClr val="bg1">
                    <a:lumMod val="50000"/>
                  </a:schemeClr>
                </a:solidFill>
                <a:latin typeface="Gisha" panose="020B0502040204020203" pitchFamily="34" charset="-79"/>
                <a:cs typeface="Gisha" panose="020B0502040204020203" pitchFamily="34" charset="-79"/>
              </a:rPr>
              <a:t>תוצאות מחקר זה הינן ראשוניות, ומבוססות על יישום ג"ש במשך עונה אחת, שאחריה נזרע גידול מסחרי. </a:t>
            </a:r>
          </a:p>
          <a:p>
            <a:r>
              <a:rPr lang="he-IL" sz="2000" dirty="0">
                <a:solidFill>
                  <a:schemeClr val="bg1">
                    <a:lumMod val="50000"/>
                  </a:schemeClr>
                </a:solidFill>
                <a:latin typeface="Gisha" panose="020B0502040204020203" pitchFamily="34" charset="-79"/>
                <a:cs typeface="Gisha" panose="020B0502040204020203" pitchFamily="34" charset="-79"/>
              </a:rPr>
              <a:t>לאחר שנים של עיבודים אינטנסיביים, בניית קרקע התומכת במיצוי פוטנציאל ג"ש המהווה בסיס לרשת מזון הכוללת אוכלוסיית אקריות קרקע משמעותית, הינו תהליך שאורך שנים. המחקר מצביע על מגמה לפיה, לג"ש ערך בהפחתת התנגדות לחדירה לקרקע, ייצוב רטיבות קרקע והגדלת אוכלוסיית אקריות הקרקע והמגוון שלהן. </a:t>
            </a:r>
          </a:p>
          <a:p>
            <a:r>
              <a:rPr lang="he-IL" sz="2000" dirty="0">
                <a:solidFill>
                  <a:schemeClr val="bg1">
                    <a:lumMod val="50000"/>
                  </a:schemeClr>
                </a:solidFill>
                <a:latin typeface="Gisha" panose="020B0502040204020203" pitchFamily="34" charset="-79"/>
                <a:cs typeface="Gisha" panose="020B0502040204020203" pitchFamily="34" charset="-79"/>
              </a:rPr>
              <a:t>המדד הביולוגי המוביל בניסוי זה הינו אקרית </a:t>
            </a:r>
            <a:r>
              <a:rPr lang="en-US" sz="2000" dirty="0">
                <a:solidFill>
                  <a:schemeClr val="bg1">
                    <a:lumMod val="50000"/>
                  </a:schemeClr>
                </a:solidFill>
                <a:latin typeface="Gisha" panose="020B0502040204020203" pitchFamily="34" charset="-79"/>
                <a:cs typeface="Gisha" panose="020B0502040204020203" pitchFamily="34" charset="-79"/>
              </a:rPr>
              <a:t>Oribatida, </a:t>
            </a:r>
            <a:r>
              <a:rPr lang="he-IL" sz="2000" dirty="0">
                <a:solidFill>
                  <a:schemeClr val="bg1">
                    <a:lumMod val="50000"/>
                  </a:schemeClr>
                </a:solidFill>
                <a:latin typeface="Gisha" panose="020B0502040204020203" pitchFamily="34" charset="-79"/>
                <a:cs typeface="Gisha" panose="020B0502040204020203" pitchFamily="34" charset="-79"/>
              </a:rPr>
              <a:t> שהייתה השופעת ביותר מבין כל האקריות, בפרט חלקות ג"ש.</a:t>
            </a:r>
          </a:p>
          <a:p>
            <a:endParaRPr lang="he-IL" dirty="0"/>
          </a:p>
        </p:txBody>
      </p:sp>
    </p:spTree>
    <p:extLst>
      <p:ext uri="{BB962C8B-B14F-4D97-AF65-F5344CB8AC3E}">
        <p14:creationId xmlns:p14="http://schemas.microsoft.com/office/powerpoint/2010/main" val="3920325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5EB48CB-C96E-417A-B37C-EA97391BF89E}"/>
              </a:ext>
            </a:extLst>
          </p:cNvPr>
          <p:cNvPicPr>
            <a:picLocks noChangeAspect="1"/>
          </p:cNvPicPr>
          <p:nvPr/>
        </p:nvPicPr>
        <p:blipFill>
          <a:blip r:embed="rId2"/>
          <a:stretch>
            <a:fillRect/>
          </a:stretch>
        </p:blipFill>
        <p:spPr>
          <a:xfrm>
            <a:off x="3379304" y="623428"/>
            <a:ext cx="5609688" cy="6085485"/>
          </a:xfrm>
          <a:prstGeom prst="rect">
            <a:avLst/>
          </a:prstGeom>
        </p:spPr>
      </p:pic>
      <p:sp>
        <p:nvSpPr>
          <p:cNvPr id="3" name="TextBox 2">
            <a:extLst>
              <a:ext uri="{FF2B5EF4-FFF2-40B4-BE49-F238E27FC236}">
                <a16:creationId xmlns:a16="http://schemas.microsoft.com/office/drawing/2014/main" id="{BBA333DF-1D70-4ADD-A716-5F0D1CC05D9C}"/>
              </a:ext>
            </a:extLst>
          </p:cNvPr>
          <p:cNvSpPr txBox="1"/>
          <p:nvPr/>
        </p:nvSpPr>
        <p:spPr>
          <a:xfrm>
            <a:off x="4012448" y="5078895"/>
            <a:ext cx="4343400" cy="1323439"/>
          </a:xfrm>
          <a:prstGeom prst="rect">
            <a:avLst/>
          </a:prstGeom>
          <a:noFill/>
        </p:spPr>
        <p:txBody>
          <a:bodyPr wrap="square" rtlCol="1">
            <a:spAutoFit/>
          </a:bodyPr>
          <a:lstStyle/>
          <a:p>
            <a:pPr algn="ctr"/>
            <a:r>
              <a:rPr lang="he-IL" sz="4000" dirty="0">
                <a:solidFill>
                  <a:schemeClr val="bg1"/>
                </a:solidFill>
                <a:latin typeface="Gisha" panose="020B0502040204020203" pitchFamily="34" charset="-79"/>
                <a:cs typeface="Gisha" panose="020B0502040204020203" pitchFamily="34" charset="-79"/>
              </a:rPr>
              <a:t>תודה על ההקשבה </a:t>
            </a:r>
          </a:p>
          <a:p>
            <a:pPr algn="ctr"/>
            <a:r>
              <a:rPr lang="he-IL" sz="4000" dirty="0">
                <a:solidFill>
                  <a:schemeClr val="bg1"/>
                </a:solidFill>
                <a:latin typeface="Gisha" panose="020B0502040204020203" pitchFamily="34" charset="-79"/>
                <a:cs typeface="Gisha" panose="020B0502040204020203" pitchFamily="34" charset="-79"/>
              </a:rPr>
              <a:t>שאלות בבקשה...</a:t>
            </a:r>
          </a:p>
        </p:txBody>
      </p:sp>
    </p:spTree>
    <p:extLst>
      <p:ext uri="{BB962C8B-B14F-4D97-AF65-F5344CB8AC3E}">
        <p14:creationId xmlns:p14="http://schemas.microsoft.com/office/powerpoint/2010/main" val="507777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F3A232-0511-4101-AA5F-683F86F44D84}"/>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רקע </a:t>
            </a:r>
            <a:r>
              <a:rPr lang="he-IL" sz="2000" dirty="0">
                <a:latin typeface="Gisha" panose="020B0502040204020203" pitchFamily="34" charset="-79"/>
                <a:cs typeface="Gisha" panose="020B0502040204020203" pitchFamily="34" charset="-79"/>
              </a:rPr>
              <a:t>(המשך)</a:t>
            </a:r>
          </a:p>
        </p:txBody>
      </p:sp>
      <p:sp>
        <p:nvSpPr>
          <p:cNvPr id="3" name="מציין מיקום תוכן 2">
            <a:extLst>
              <a:ext uri="{FF2B5EF4-FFF2-40B4-BE49-F238E27FC236}">
                <a16:creationId xmlns:a16="http://schemas.microsoft.com/office/drawing/2014/main" id="{D52138C8-57E0-42F5-8C41-4729B8DCB364}"/>
              </a:ext>
            </a:extLst>
          </p:cNvPr>
          <p:cNvSpPr>
            <a:spLocks noGrp="1"/>
          </p:cNvSpPr>
          <p:nvPr>
            <p:ph idx="1"/>
          </p:nvPr>
        </p:nvSpPr>
        <p:spPr>
          <a:xfrm>
            <a:off x="454058" y="1940181"/>
            <a:ext cx="11283884" cy="4067706"/>
          </a:xfrm>
        </p:spPr>
        <p:txBody>
          <a:bodyPr>
            <a:noAutofit/>
          </a:bodyPr>
          <a:lstStyle/>
          <a:p>
            <a:r>
              <a:rPr lang="he-IL" sz="2000" dirty="0">
                <a:solidFill>
                  <a:schemeClr val="bg1">
                    <a:lumMod val="50000"/>
                  </a:schemeClr>
                </a:solidFill>
                <a:latin typeface="Gisha" panose="020B0502040204020203" pitchFamily="34" charset="-79"/>
                <a:cs typeface="Gisha" panose="020B0502040204020203" pitchFamily="34" charset="-79"/>
              </a:rPr>
              <a:t>המבנה הפיזי של הקרקע קובע את גורל האורגניזמים החיים בה. </a:t>
            </a:r>
          </a:p>
          <a:p>
            <a:r>
              <a:rPr lang="he-IL" sz="2000" dirty="0">
                <a:solidFill>
                  <a:schemeClr val="bg1">
                    <a:lumMod val="50000"/>
                  </a:schemeClr>
                </a:solidFill>
                <a:latin typeface="Gisha" panose="020B0502040204020203" pitchFamily="34" charset="-79"/>
                <a:cs typeface="Gisha" panose="020B0502040204020203" pitchFamily="34" charset="-79"/>
              </a:rPr>
              <a:t>אפשרויות ומגבלות התנועה ומתן מפלט בפני טורפים, מאפשרות או בולמות אינטראקציות טרופיות.</a:t>
            </a:r>
          </a:p>
          <a:p>
            <a:r>
              <a:rPr lang="he-IL" sz="2000" dirty="0">
                <a:solidFill>
                  <a:schemeClr val="bg1">
                    <a:lumMod val="50000"/>
                  </a:schemeClr>
                </a:solidFill>
                <a:latin typeface="Gisha" panose="020B0502040204020203" pitchFamily="34" charset="-79"/>
                <a:cs typeface="Gisha" panose="020B0502040204020203" pitchFamily="34" charset="-79"/>
              </a:rPr>
              <a:t>נקבוביות הקרקע קובעות את המסגרת הפיזית של בית הגידול. גודל נקבוביות מספק הפרדה נישתית לאורגניזמים בגדלים שונים.</a:t>
            </a:r>
          </a:p>
          <a:p>
            <a:r>
              <a:rPr lang="he-IL" sz="2000" dirty="0">
                <a:solidFill>
                  <a:schemeClr val="bg1">
                    <a:lumMod val="50000"/>
                  </a:schemeClr>
                </a:solidFill>
                <a:latin typeface="Gisha" panose="020B0502040204020203" pitchFamily="34" charset="-79"/>
                <a:cs typeface="Gisha" panose="020B0502040204020203" pitchFamily="34" charset="-79"/>
              </a:rPr>
              <a:t>תוספת חומר אורגני לקרקע משפרת מבנה, ובשילוב פעילות ביולוגית מגבירה יצירת נקבוביות, המהוות את הגורם המגביל העיקרי למגוון מינים וגודל האוכלוסיות.</a:t>
            </a:r>
          </a:p>
          <a:p>
            <a:r>
              <a:rPr lang="he-IL" sz="2000" dirty="0">
                <a:solidFill>
                  <a:schemeClr val="bg1">
                    <a:lumMod val="50000"/>
                  </a:schemeClr>
                </a:solidFill>
                <a:latin typeface="Gisha" panose="020B0502040204020203" pitchFamily="34" charset="-79"/>
                <a:cs typeface="Gisha" panose="020B0502040204020203" pitchFamily="34" charset="-79"/>
              </a:rPr>
              <a:t>התנגדות לחדירה לקרקע מושפעת מדחיסות ורטיבות הקרקע. לנקבוביות הקרקע התאמה הפוכה עם דחיסות.</a:t>
            </a:r>
          </a:p>
          <a:p>
            <a:r>
              <a:rPr lang="he-IL" sz="2000" dirty="0">
                <a:solidFill>
                  <a:schemeClr val="bg1">
                    <a:lumMod val="50000"/>
                  </a:schemeClr>
                </a:solidFill>
                <a:latin typeface="Gisha" panose="020B0502040204020203" pitchFamily="34" charset="-79"/>
                <a:cs typeface="Gisha" panose="020B0502040204020203" pitchFamily="34" charset="-79"/>
              </a:rPr>
              <a:t>וויסות מערכות אקולוגיות טבעיות, מבוסס על מגוון ביולוגי צמחי המשפיע ומושפע ממשק הפחמן וחומרי הזנה עבור האורגניזימים ברשת המזון הקרקעית.</a:t>
            </a:r>
          </a:p>
          <a:p>
            <a:r>
              <a:rPr lang="he-IL" sz="2000" dirty="0">
                <a:solidFill>
                  <a:schemeClr val="bg1">
                    <a:lumMod val="50000"/>
                  </a:schemeClr>
                </a:solidFill>
                <a:latin typeface="Gisha" panose="020B0502040204020203" pitchFamily="34" charset="-79"/>
                <a:cs typeface="Gisha" panose="020B0502040204020203" pitchFamily="34" charset="-79"/>
              </a:rPr>
              <a:t>צמחים מתים שעוברים קומפוסטציה מהווים מקור לפחמן.</a:t>
            </a:r>
          </a:p>
        </p:txBody>
      </p:sp>
    </p:spTree>
    <p:extLst>
      <p:ext uri="{BB962C8B-B14F-4D97-AF65-F5344CB8AC3E}">
        <p14:creationId xmlns:p14="http://schemas.microsoft.com/office/powerpoint/2010/main" val="325616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8AFBF1-6C9C-4C55-B4BA-B1F3BA371CBD}"/>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רקע </a:t>
            </a:r>
            <a:r>
              <a:rPr lang="he-IL" sz="2000" dirty="0">
                <a:latin typeface="Gisha" panose="020B0502040204020203" pitchFamily="34" charset="-79"/>
                <a:cs typeface="Gisha" panose="020B0502040204020203" pitchFamily="34" charset="-79"/>
              </a:rPr>
              <a:t>(המשך)</a:t>
            </a:r>
          </a:p>
        </p:txBody>
      </p:sp>
      <p:sp>
        <p:nvSpPr>
          <p:cNvPr id="3" name="מציין מיקום תוכן 2">
            <a:extLst>
              <a:ext uri="{FF2B5EF4-FFF2-40B4-BE49-F238E27FC236}">
                <a16:creationId xmlns:a16="http://schemas.microsoft.com/office/drawing/2014/main" id="{CE1B4089-C556-4A4A-BBDB-5AE2057AEFD3}"/>
              </a:ext>
            </a:extLst>
          </p:cNvPr>
          <p:cNvSpPr>
            <a:spLocks noGrp="1"/>
          </p:cNvSpPr>
          <p:nvPr>
            <p:ph idx="1"/>
          </p:nvPr>
        </p:nvSpPr>
        <p:spPr>
          <a:xfrm>
            <a:off x="449344" y="2076458"/>
            <a:ext cx="11293311" cy="4270343"/>
          </a:xfrm>
        </p:spPr>
        <p:txBody>
          <a:bodyPr>
            <a:normAutofit/>
          </a:bodyPr>
          <a:lstStyle/>
          <a:p>
            <a:pPr marL="0" indent="0">
              <a:buNone/>
            </a:pPr>
            <a:r>
              <a:rPr lang="he-IL" sz="2000" dirty="0">
                <a:solidFill>
                  <a:schemeClr val="bg1">
                    <a:lumMod val="50000"/>
                  </a:schemeClr>
                </a:solidFill>
                <a:latin typeface="Gisha" panose="020B0502040204020203" pitchFamily="34" charset="-79"/>
                <a:cs typeface="Gisha" panose="020B0502040204020203" pitchFamily="34" charset="-79"/>
              </a:rPr>
              <a:t>גידולי שירות (ג"ש) - צמחים הנזרעים שלא למטרה מסחרית, ומספקים שירותי מערכת כגון: </a:t>
            </a:r>
          </a:p>
          <a:p>
            <a:pPr>
              <a:buFont typeface="Wingdings" panose="05000000000000000000" pitchFamily="2" charset="2"/>
              <a:buChar char="ü"/>
            </a:pPr>
            <a:r>
              <a:rPr lang="he-IL" sz="2000" dirty="0">
                <a:solidFill>
                  <a:schemeClr val="bg1">
                    <a:lumMod val="50000"/>
                  </a:schemeClr>
                </a:solidFill>
                <a:latin typeface="Gisha" panose="020B0502040204020203" pitchFamily="34" charset="-79"/>
                <a:cs typeface="Gisha" panose="020B0502040204020203" pitchFamily="34" charset="-79"/>
              </a:rPr>
              <a:t>	</a:t>
            </a:r>
            <a:r>
              <a:rPr lang="he-IL" dirty="0">
                <a:solidFill>
                  <a:schemeClr val="bg1">
                    <a:lumMod val="50000"/>
                  </a:schemeClr>
                </a:solidFill>
                <a:latin typeface="Gisha" panose="020B0502040204020203" pitchFamily="34" charset="-79"/>
                <a:cs typeface="Gisha" panose="020B0502040204020203" pitchFamily="34" charset="-79"/>
              </a:rPr>
              <a:t>הזנת הקרקע בחומר אורגני, המהווה מקור לחומרי הזנה כגון: פחמן, חנקן, זרחן ואשלגן</a:t>
            </a:r>
          </a:p>
          <a:p>
            <a:pPr>
              <a:buFont typeface="Wingdings" panose="05000000000000000000" pitchFamily="2" charset="2"/>
              <a:buChar char="ü"/>
            </a:pPr>
            <a:r>
              <a:rPr lang="he-IL" dirty="0">
                <a:solidFill>
                  <a:schemeClr val="bg1">
                    <a:lumMod val="50000"/>
                  </a:schemeClr>
                </a:solidFill>
                <a:latin typeface="Gisha" panose="020B0502040204020203" pitchFamily="34" charset="-79"/>
                <a:cs typeface="Gisha" panose="020B0502040204020203" pitchFamily="34" charset="-79"/>
              </a:rPr>
              <a:t>	ייצור נתיבי תנועת אקריות בקרקע.</a:t>
            </a:r>
          </a:p>
          <a:p>
            <a:pPr>
              <a:buFont typeface="Wingdings" panose="05000000000000000000" pitchFamily="2" charset="2"/>
              <a:buChar char="ü"/>
            </a:pPr>
            <a:r>
              <a:rPr lang="he-IL" dirty="0">
                <a:solidFill>
                  <a:schemeClr val="bg1">
                    <a:lumMod val="50000"/>
                  </a:schemeClr>
                </a:solidFill>
                <a:latin typeface="Gisha" panose="020B0502040204020203" pitchFamily="34" charset="-79"/>
                <a:cs typeface="Gisha" panose="020B0502040204020203" pitchFamily="34" charset="-79"/>
              </a:rPr>
              <a:t>	בית גידול עבור מיקרואורגניזמים בקרקע, תורם לעליית מגוון ביולוגי</a:t>
            </a:r>
          </a:p>
          <a:p>
            <a:pPr>
              <a:buFont typeface="Wingdings" panose="05000000000000000000" pitchFamily="2" charset="2"/>
              <a:buChar char="ü"/>
            </a:pPr>
            <a:r>
              <a:rPr lang="he-IL" dirty="0">
                <a:solidFill>
                  <a:schemeClr val="bg1">
                    <a:lumMod val="50000"/>
                  </a:schemeClr>
                </a:solidFill>
                <a:latin typeface="Gisha" panose="020B0502040204020203" pitchFamily="34" charset="-79"/>
                <a:cs typeface="Gisha" panose="020B0502040204020203" pitchFamily="34" charset="-79"/>
              </a:rPr>
              <a:t>	שיפור </a:t>
            </a:r>
            <a:r>
              <a:rPr lang="he-IL" dirty="0" err="1">
                <a:solidFill>
                  <a:schemeClr val="bg1">
                    <a:lumMod val="50000"/>
                  </a:schemeClr>
                </a:solidFill>
                <a:latin typeface="Gisha" panose="020B0502040204020203" pitchFamily="34" charset="-79"/>
                <a:cs typeface="Gisha" panose="020B0502040204020203" pitchFamily="34" charset="-79"/>
              </a:rPr>
              <a:t>חידור</a:t>
            </a:r>
            <a:r>
              <a:rPr lang="he-IL" dirty="0">
                <a:solidFill>
                  <a:schemeClr val="bg1">
                    <a:lumMod val="50000"/>
                  </a:schemeClr>
                </a:solidFill>
                <a:latin typeface="Gisha" panose="020B0502040204020203" pitchFamily="34" charset="-79"/>
                <a:cs typeface="Gisha" panose="020B0502040204020203" pitchFamily="34" charset="-79"/>
              </a:rPr>
              <a:t> מי גשם ותאחיזת מים</a:t>
            </a:r>
          </a:p>
          <a:p>
            <a:pPr>
              <a:buFont typeface="Wingdings" panose="05000000000000000000" pitchFamily="2" charset="2"/>
              <a:buChar char="ü"/>
            </a:pPr>
            <a:r>
              <a:rPr lang="he-IL" dirty="0">
                <a:solidFill>
                  <a:schemeClr val="bg1">
                    <a:lumMod val="50000"/>
                  </a:schemeClr>
                </a:solidFill>
                <a:latin typeface="Gisha" panose="020B0502040204020203" pitchFamily="34" charset="-79"/>
                <a:cs typeface="Gisha" panose="020B0502040204020203" pitchFamily="34" charset="-79"/>
              </a:rPr>
              <a:t>	ייצוב רטיבות וטמפרטורה בקרקע</a:t>
            </a:r>
          </a:p>
          <a:p>
            <a:pPr>
              <a:buFont typeface="Wingdings" panose="05000000000000000000" pitchFamily="2" charset="2"/>
              <a:buChar char="ü"/>
            </a:pPr>
            <a:r>
              <a:rPr lang="he-IL" dirty="0">
                <a:solidFill>
                  <a:schemeClr val="bg1">
                    <a:lumMod val="50000"/>
                  </a:schemeClr>
                </a:solidFill>
                <a:latin typeface="Gisha" panose="020B0502040204020203" pitchFamily="34" charset="-79"/>
                <a:cs typeface="Gisha" panose="020B0502040204020203" pitchFamily="34" charset="-79"/>
              </a:rPr>
              <a:t>	הגנה מסחף קרקע</a:t>
            </a:r>
          </a:p>
          <a:p>
            <a:pPr>
              <a:buFont typeface="Wingdings" panose="05000000000000000000" pitchFamily="2" charset="2"/>
              <a:buChar char="ü"/>
            </a:pPr>
            <a:r>
              <a:rPr lang="he-IL" dirty="0">
                <a:solidFill>
                  <a:schemeClr val="bg1">
                    <a:lumMod val="50000"/>
                  </a:schemeClr>
                </a:solidFill>
                <a:latin typeface="Gisha" panose="020B0502040204020203" pitchFamily="34" charset="-79"/>
                <a:cs typeface="Gisha" panose="020B0502040204020203" pitchFamily="34" charset="-79"/>
              </a:rPr>
              <a:t>	דחיקת עשביה</a:t>
            </a:r>
          </a:p>
          <a:p>
            <a:pPr marL="0" indent="0">
              <a:buNone/>
            </a:pPr>
            <a:r>
              <a:rPr lang="he-IL" sz="2000" dirty="0">
                <a:solidFill>
                  <a:schemeClr val="bg1">
                    <a:lumMod val="50000"/>
                  </a:schemeClr>
                </a:solidFill>
                <a:latin typeface="Gisha" panose="020B0502040204020203" pitchFamily="34" charset="-79"/>
                <a:cs typeface="Gisha" panose="020B0502040204020203" pitchFamily="34" charset="-79"/>
              </a:rPr>
              <a:t>גידול מסחרי, נזרע באביב לאחר מעיכת ג"ש, תוך השארת שכבה צמחית יבשה. </a:t>
            </a:r>
          </a:p>
          <a:p>
            <a:pPr marL="0" indent="0">
              <a:buNone/>
            </a:pPr>
            <a:r>
              <a:rPr lang="he-IL" sz="2000" dirty="0">
                <a:solidFill>
                  <a:schemeClr val="bg1">
                    <a:lumMod val="50000"/>
                  </a:schemeClr>
                </a:solidFill>
                <a:latin typeface="Gisha" panose="020B0502040204020203" pitchFamily="34" charset="-79"/>
                <a:cs typeface="Gisha" panose="020B0502040204020203" pitchFamily="34" charset="-79"/>
              </a:rPr>
              <a:t>במחקר קודם נמצאה התאמה חיובית בין גודל אוכלוסיית אקריות</a:t>
            </a:r>
            <a:r>
              <a:rPr lang="en-US" sz="2000" dirty="0">
                <a:solidFill>
                  <a:schemeClr val="bg1">
                    <a:lumMod val="50000"/>
                  </a:schemeClr>
                </a:solidFill>
                <a:latin typeface="Gisha" panose="020B0502040204020203" pitchFamily="34" charset="-79"/>
                <a:cs typeface="Gisha" panose="020B0502040204020203" pitchFamily="34" charset="-79"/>
              </a:rPr>
              <a:t>Mesostigmata  </a:t>
            </a:r>
            <a:r>
              <a:rPr lang="he-IL" sz="2000" dirty="0">
                <a:solidFill>
                  <a:schemeClr val="bg1">
                    <a:lumMod val="50000"/>
                  </a:schemeClr>
                </a:solidFill>
                <a:latin typeface="Gisha" panose="020B0502040204020203" pitchFamily="34" charset="-79"/>
                <a:cs typeface="Gisha" panose="020B0502040204020203" pitchFamily="34" charset="-79"/>
              </a:rPr>
              <a:t>	לבין ביומסה צמחית של ג"ש.</a:t>
            </a:r>
          </a:p>
          <a:p>
            <a:endParaRPr lang="he-IL" dirty="0"/>
          </a:p>
        </p:txBody>
      </p:sp>
    </p:spTree>
    <p:extLst>
      <p:ext uri="{BB962C8B-B14F-4D97-AF65-F5344CB8AC3E}">
        <p14:creationId xmlns:p14="http://schemas.microsoft.com/office/powerpoint/2010/main" val="204420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F91B08-259E-4D09-A82A-29B6A9CFD95A}"/>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השערות ושאלות המחקר</a:t>
            </a:r>
          </a:p>
        </p:txBody>
      </p:sp>
      <p:sp>
        <p:nvSpPr>
          <p:cNvPr id="3" name="מציין מיקום תוכן 2">
            <a:extLst>
              <a:ext uri="{FF2B5EF4-FFF2-40B4-BE49-F238E27FC236}">
                <a16:creationId xmlns:a16="http://schemas.microsoft.com/office/drawing/2014/main" id="{B7E28718-88E2-4C0D-9F8A-CD4264C82D21}"/>
              </a:ext>
            </a:extLst>
          </p:cNvPr>
          <p:cNvSpPr>
            <a:spLocks noGrp="1"/>
          </p:cNvSpPr>
          <p:nvPr>
            <p:ph sz="half" idx="1"/>
          </p:nvPr>
        </p:nvSpPr>
        <p:spPr>
          <a:xfrm>
            <a:off x="439794" y="1630837"/>
            <a:ext cx="5356402" cy="5090474"/>
          </a:xfrm>
        </p:spPr>
        <p:txBody>
          <a:bodyPr>
            <a:normAutofit/>
          </a:bodyPr>
          <a:lstStyle/>
          <a:p>
            <a:pPr marL="0" indent="0">
              <a:buNone/>
            </a:pPr>
            <a:r>
              <a:rPr lang="he-IL" sz="2800" dirty="0">
                <a:solidFill>
                  <a:srgbClr val="2C4E2F"/>
                </a:solidFill>
                <a:latin typeface="Gisha" panose="020B0502040204020203" pitchFamily="34" charset="-79"/>
                <a:cs typeface="Gisha" panose="020B0502040204020203" pitchFamily="34" charset="-79"/>
              </a:rPr>
              <a:t>שאלות המחקר</a:t>
            </a:r>
          </a:p>
          <a:p>
            <a:pPr marL="0" indent="0">
              <a:buNone/>
            </a:pPr>
            <a:r>
              <a:rPr lang="he-IL" sz="2000" dirty="0">
                <a:solidFill>
                  <a:schemeClr val="bg1">
                    <a:lumMod val="50000"/>
                  </a:schemeClr>
                </a:solidFill>
                <a:latin typeface="Gisha" panose="020B0502040204020203" pitchFamily="34" charset="-79"/>
                <a:cs typeface="Gisha" panose="020B0502040204020203" pitchFamily="34" charset="-79"/>
              </a:rPr>
              <a:t>א. האם בחלקות ג"ש תהיה כמות ומגוון גבוה יותר של אקריות </a:t>
            </a:r>
            <a:r>
              <a:rPr lang="en-US" sz="2000" dirty="0">
                <a:solidFill>
                  <a:schemeClr val="bg1">
                    <a:lumMod val="50000"/>
                  </a:schemeClr>
                </a:solidFill>
                <a:latin typeface="Gisha" panose="020B0502040204020203" pitchFamily="34" charset="-79"/>
                <a:cs typeface="Gisha" panose="020B0502040204020203" pitchFamily="34" charset="-79"/>
              </a:rPr>
              <a:t>Mesostigmata ,Oribatida ,</a:t>
            </a:r>
            <a:r>
              <a:rPr lang="en-US" sz="2000" dirty="0" err="1">
                <a:solidFill>
                  <a:schemeClr val="bg1">
                    <a:lumMod val="50000"/>
                  </a:schemeClr>
                </a:solidFill>
                <a:latin typeface="Gisha" panose="020B0502040204020203" pitchFamily="34" charset="-79"/>
                <a:cs typeface="Gisha" panose="020B0502040204020203" pitchFamily="34" charset="-79"/>
              </a:rPr>
              <a:t>Acaridia</a:t>
            </a:r>
            <a:r>
              <a:rPr lang="en-US" sz="2000" dirty="0">
                <a:solidFill>
                  <a:schemeClr val="bg1">
                    <a:lumMod val="50000"/>
                  </a:schemeClr>
                </a:solidFill>
                <a:latin typeface="Gisha" panose="020B0502040204020203" pitchFamily="34" charset="-79"/>
                <a:cs typeface="Gisha" panose="020B0502040204020203" pitchFamily="34" charset="-79"/>
              </a:rPr>
              <a:t> </a:t>
            </a:r>
            <a:r>
              <a:rPr lang="he-IL" sz="2000" dirty="0">
                <a:solidFill>
                  <a:schemeClr val="bg1">
                    <a:lumMod val="50000"/>
                  </a:schemeClr>
                </a:solidFill>
                <a:latin typeface="Gisha" panose="020B0502040204020203" pitchFamily="34" charset="-79"/>
                <a:cs typeface="Gisha" panose="020B0502040204020203" pitchFamily="34" charset="-79"/>
              </a:rPr>
              <a:t>בהשוואה לחלקות ללא ג"ש?</a:t>
            </a:r>
          </a:p>
          <a:p>
            <a:pPr marL="0" indent="0">
              <a:buNone/>
            </a:pPr>
            <a:r>
              <a:rPr lang="he-IL" sz="2000" dirty="0">
                <a:solidFill>
                  <a:schemeClr val="bg1">
                    <a:lumMod val="50000"/>
                  </a:schemeClr>
                </a:solidFill>
                <a:latin typeface="Gisha" panose="020B0502040204020203" pitchFamily="34" charset="-79"/>
                <a:cs typeface="Gisha" panose="020B0502040204020203" pitchFamily="34" charset="-79"/>
              </a:rPr>
              <a:t>ב. האם תמצא התאמה לנתוני אקריות עם:</a:t>
            </a:r>
          </a:p>
          <a:p>
            <a:r>
              <a:rPr lang="he-IL" sz="2000" dirty="0">
                <a:solidFill>
                  <a:schemeClr val="bg1">
                    <a:lumMod val="50000"/>
                  </a:schemeClr>
                </a:solidFill>
                <a:latin typeface="Gisha" panose="020B0502040204020203" pitchFamily="34" charset="-79"/>
                <a:cs typeface="Gisha" panose="020B0502040204020203" pitchFamily="34" charset="-79"/>
              </a:rPr>
              <a:t>רטיבות קרקע</a:t>
            </a:r>
          </a:p>
          <a:p>
            <a:r>
              <a:rPr lang="he-IL" sz="2000" dirty="0">
                <a:solidFill>
                  <a:schemeClr val="bg1">
                    <a:lumMod val="50000"/>
                  </a:schemeClr>
                </a:solidFill>
                <a:latin typeface="Gisha" panose="020B0502040204020203" pitchFamily="34" charset="-79"/>
                <a:cs typeface="Gisha" panose="020B0502040204020203" pitchFamily="34" charset="-79"/>
              </a:rPr>
              <a:t>התנגדות לחדירה לקרקע</a:t>
            </a:r>
          </a:p>
          <a:p>
            <a:r>
              <a:rPr lang="he-IL" sz="2000" dirty="0">
                <a:solidFill>
                  <a:schemeClr val="bg1">
                    <a:lumMod val="50000"/>
                  </a:schemeClr>
                </a:solidFill>
                <a:latin typeface="Gisha" panose="020B0502040204020203" pitchFamily="34" charset="-79"/>
                <a:cs typeface="Gisha" panose="020B0502040204020203" pitchFamily="34" charset="-79"/>
              </a:rPr>
              <a:t>כמות חומר אורגני בקרקע</a:t>
            </a:r>
          </a:p>
          <a:p>
            <a:endParaRPr lang="he-IL" dirty="0"/>
          </a:p>
        </p:txBody>
      </p:sp>
      <p:sp>
        <p:nvSpPr>
          <p:cNvPr id="4" name="מציין מיקום תוכן 3">
            <a:extLst>
              <a:ext uri="{FF2B5EF4-FFF2-40B4-BE49-F238E27FC236}">
                <a16:creationId xmlns:a16="http://schemas.microsoft.com/office/drawing/2014/main" id="{F5866C05-3399-484E-8AAF-E4BF5E1AC234}"/>
              </a:ext>
            </a:extLst>
          </p:cNvPr>
          <p:cNvSpPr>
            <a:spLocks noGrp="1"/>
          </p:cNvSpPr>
          <p:nvPr>
            <p:ph sz="half" idx="2"/>
          </p:nvPr>
        </p:nvSpPr>
        <p:spPr>
          <a:xfrm>
            <a:off x="6329814" y="1963569"/>
            <a:ext cx="5422392" cy="4757742"/>
          </a:xfrm>
        </p:spPr>
        <p:txBody>
          <a:bodyPr>
            <a:normAutofit/>
          </a:bodyPr>
          <a:lstStyle/>
          <a:p>
            <a:pPr marL="0" indent="0">
              <a:buNone/>
            </a:pPr>
            <a:r>
              <a:rPr lang="he-IL" sz="2800" dirty="0">
                <a:solidFill>
                  <a:srgbClr val="2C4E2F"/>
                </a:solidFill>
                <a:latin typeface="Gisha" panose="020B0502040204020203" pitchFamily="34" charset="-79"/>
                <a:cs typeface="Gisha" panose="020B0502040204020203" pitchFamily="34" charset="-79"/>
              </a:rPr>
              <a:t>השערות המחקר</a:t>
            </a:r>
          </a:p>
          <a:p>
            <a:pPr marL="0" indent="0">
              <a:buNone/>
            </a:pPr>
            <a:r>
              <a:rPr lang="he-IL" sz="2000" dirty="0">
                <a:solidFill>
                  <a:schemeClr val="bg1">
                    <a:lumMod val="50000"/>
                  </a:schemeClr>
                </a:solidFill>
                <a:latin typeface="Gisha" panose="020B0502040204020203" pitchFamily="34" charset="-79"/>
                <a:cs typeface="Gisha" panose="020B0502040204020203" pitchFamily="34" charset="-79"/>
              </a:rPr>
              <a:t>א. השבחת קרקע בחומר אורגני שמקורו בג"ש, תבסס רשת מזון בשלוש רמות טרופיות:</a:t>
            </a:r>
          </a:p>
          <a:p>
            <a:r>
              <a:rPr lang="he-IL" sz="2000" dirty="0">
                <a:solidFill>
                  <a:schemeClr val="bg1">
                    <a:lumMod val="50000"/>
                  </a:schemeClr>
                </a:solidFill>
                <a:latin typeface="Gisha" panose="020B0502040204020203" pitchFamily="34" charset="-79"/>
                <a:cs typeface="Gisha" panose="020B0502040204020203" pitchFamily="34" charset="-79"/>
              </a:rPr>
              <a:t>חיידקים ופטריות כמפרקי חומר אורגני.</a:t>
            </a:r>
          </a:p>
          <a:p>
            <a:r>
              <a:rPr lang="he-IL" sz="2000" dirty="0">
                <a:solidFill>
                  <a:schemeClr val="bg1">
                    <a:lumMod val="50000"/>
                  </a:schemeClr>
                </a:solidFill>
                <a:latin typeface="Gisha" panose="020B0502040204020203" pitchFamily="34" charset="-79"/>
                <a:cs typeface="Gisha" panose="020B0502040204020203" pitchFamily="34" charset="-79"/>
              </a:rPr>
              <a:t>נמטודות חופשיות ממינים אוכלי כל</a:t>
            </a:r>
            <a:r>
              <a:rPr lang="he-IL" sz="2000">
                <a:solidFill>
                  <a:schemeClr val="bg1">
                    <a:lumMod val="50000"/>
                  </a:schemeClr>
                </a:solidFill>
                <a:latin typeface="Gisha" panose="020B0502040204020203" pitchFamily="34" charset="-79"/>
                <a:cs typeface="Gisha" panose="020B0502040204020203" pitchFamily="34" charset="-79"/>
              </a:rPr>
              <a:t>, מינים הניזונים מחיידקים ומינים אוכלי פטריות</a:t>
            </a:r>
            <a:r>
              <a:rPr lang="he-IL" sz="2000" dirty="0">
                <a:solidFill>
                  <a:schemeClr val="bg1">
                    <a:lumMod val="50000"/>
                  </a:schemeClr>
                </a:solidFill>
                <a:latin typeface="Gisha" panose="020B0502040204020203" pitchFamily="34" charset="-79"/>
                <a:cs typeface="Gisha" panose="020B0502040204020203" pitchFamily="34" charset="-79"/>
              </a:rPr>
              <a:t>.      </a:t>
            </a:r>
          </a:p>
          <a:p>
            <a:r>
              <a:rPr lang="he-IL" sz="2000" dirty="0">
                <a:solidFill>
                  <a:schemeClr val="bg1">
                    <a:lumMod val="50000"/>
                  </a:schemeClr>
                </a:solidFill>
                <a:latin typeface="Gisha" panose="020B0502040204020203" pitchFamily="34" charset="-79"/>
                <a:cs typeface="Gisha" panose="020B0502040204020203" pitchFamily="34" charset="-79"/>
              </a:rPr>
              <a:t>אקריות הניזונות מנמטודות.</a:t>
            </a:r>
          </a:p>
          <a:p>
            <a:pPr marL="0" indent="0">
              <a:buNone/>
            </a:pPr>
            <a:r>
              <a:rPr lang="he-IL" sz="2000" dirty="0">
                <a:solidFill>
                  <a:schemeClr val="bg1">
                    <a:lumMod val="50000"/>
                  </a:schemeClr>
                </a:solidFill>
                <a:latin typeface="Gisha" panose="020B0502040204020203" pitchFamily="34" charset="-79"/>
                <a:cs typeface="Gisha" panose="020B0502040204020203" pitchFamily="34" charset="-79"/>
              </a:rPr>
              <a:t>ב. מידת הרטיבות והנקבוביות בקרקע תשליך על כמות ומגוון האקריות.</a:t>
            </a:r>
          </a:p>
          <a:p>
            <a:endParaRPr lang="he-IL" dirty="0"/>
          </a:p>
        </p:txBody>
      </p:sp>
    </p:spTree>
    <p:extLst>
      <p:ext uri="{BB962C8B-B14F-4D97-AF65-F5344CB8AC3E}">
        <p14:creationId xmlns:p14="http://schemas.microsoft.com/office/powerpoint/2010/main" val="414306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4DC04E-B514-4E89-A19C-5CCA9C164263}"/>
              </a:ext>
            </a:extLst>
          </p:cNvPr>
          <p:cNvSpPr>
            <a:spLocks noGrp="1"/>
          </p:cNvSpPr>
          <p:nvPr>
            <p:ph type="title"/>
          </p:nvPr>
        </p:nvSpPr>
        <p:spPr>
          <a:xfrm>
            <a:off x="452487" y="1497914"/>
            <a:ext cx="11029615" cy="1497507"/>
          </a:xfrm>
        </p:spPr>
        <p:txBody>
          <a:bodyPr/>
          <a:lstStyle/>
          <a:p>
            <a:pPr algn="ctr"/>
            <a:r>
              <a:rPr lang="he-IL" dirty="0">
                <a:latin typeface="Gisha" panose="020B0502040204020203" pitchFamily="34" charset="-79"/>
                <a:cs typeface="Gisha" panose="020B0502040204020203" pitchFamily="34" charset="-79"/>
              </a:rPr>
              <a:t>מטרות המחקר</a:t>
            </a:r>
          </a:p>
        </p:txBody>
      </p:sp>
      <p:sp>
        <p:nvSpPr>
          <p:cNvPr id="3" name="מציין מיקום טקסט 2">
            <a:extLst>
              <a:ext uri="{FF2B5EF4-FFF2-40B4-BE49-F238E27FC236}">
                <a16:creationId xmlns:a16="http://schemas.microsoft.com/office/drawing/2014/main" id="{FD4D67F0-A1EA-45E5-BF29-DCE5299C06F6}"/>
              </a:ext>
            </a:extLst>
          </p:cNvPr>
          <p:cNvSpPr>
            <a:spLocks noGrp="1"/>
          </p:cNvSpPr>
          <p:nvPr>
            <p:ph type="body" idx="1"/>
          </p:nvPr>
        </p:nvSpPr>
        <p:spPr>
          <a:xfrm>
            <a:off x="452487" y="3240518"/>
            <a:ext cx="11283884" cy="1497507"/>
          </a:xfrm>
        </p:spPr>
        <p:txBody>
          <a:bodyPr>
            <a:normAutofit fontScale="77500" lnSpcReduction="20000"/>
          </a:bodyPr>
          <a:lstStyle/>
          <a:p>
            <a:pPr marL="571500" indent="-571500" algn="r">
              <a:buFont typeface="Wingdings" panose="05000000000000000000" pitchFamily="2" charset="2"/>
              <a:buChar char="Ø"/>
            </a:pPr>
            <a:r>
              <a:rPr lang="he-IL" sz="3600" dirty="0">
                <a:latin typeface="Gisha" panose="020B0502040204020203" pitchFamily="34" charset="-79"/>
                <a:cs typeface="Gisha" panose="020B0502040204020203" pitchFamily="34" charset="-79"/>
              </a:rPr>
              <a:t>הערכת השפעה ראשונית של ג"ש על שפע ומגוון ביולוגי של אקריות קרקע.</a:t>
            </a:r>
          </a:p>
          <a:p>
            <a:pPr marL="571500" indent="-571500" algn="r">
              <a:buFont typeface="Wingdings" panose="05000000000000000000" pitchFamily="2" charset="2"/>
              <a:buChar char="Ø"/>
            </a:pPr>
            <a:r>
              <a:rPr lang="he-IL" sz="3600" dirty="0">
                <a:latin typeface="Gisha" panose="020B0502040204020203" pitchFamily="34" charset="-79"/>
                <a:cs typeface="Gisha" panose="020B0502040204020203" pitchFamily="34" charset="-79"/>
              </a:rPr>
              <a:t>הערכת השפעה ראשונית של ג"ש על התנגדות לחדירה, רטיבות וחומר אורגני בקרקע.</a:t>
            </a:r>
          </a:p>
          <a:p>
            <a:pPr marL="571500" indent="-571500" algn="r">
              <a:buFont typeface="Wingdings" panose="05000000000000000000" pitchFamily="2" charset="2"/>
              <a:buChar char="Ø"/>
            </a:pPr>
            <a:endParaRPr lang="he-IL" sz="3600" dirty="0">
              <a:latin typeface="Gisha" panose="020B0502040204020203" pitchFamily="34" charset="-79"/>
              <a:cs typeface="Gisha" panose="020B0502040204020203" pitchFamily="34" charset="-79"/>
            </a:endParaRPr>
          </a:p>
          <a:p>
            <a:endParaRPr lang="he-IL" dirty="0"/>
          </a:p>
        </p:txBody>
      </p:sp>
    </p:spTree>
    <p:extLst>
      <p:ext uri="{BB962C8B-B14F-4D97-AF65-F5344CB8AC3E}">
        <p14:creationId xmlns:p14="http://schemas.microsoft.com/office/powerpoint/2010/main" val="290054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1016E1-C2CE-4710-8B74-AEEB0EEED73A}"/>
              </a:ext>
            </a:extLst>
          </p:cNvPr>
          <p:cNvSpPr>
            <a:spLocks noGrp="1"/>
          </p:cNvSpPr>
          <p:nvPr>
            <p:ph type="title"/>
          </p:nvPr>
        </p:nvSpPr>
        <p:spPr>
          <a:xfrm>
            <a:off x="581192" y="702155"/>
            <a:ext cx="11029616" cy="872121"/>
          </a:xfrm>
        </p:spPr>
        <p:txBody>
          <a:bodyPr>
            <a:normAutofit/>
          </a:bodyPr>
          <a:lstStyle/>
          <a:p>
            <a:pPr algn="ctr"/>
            <a:r>
              <a:rPr lang="he-IL" sz="3600" dirty="0">
                <a:latin typeface="Gisha" panose="020B0502040204020203" pitchFamily="34" charset="-79"/>
                <a:cs typeface="Gisha" panose="020B0502040204020203" pitchFamily="34" charset="-79"/>
              </a:rPr>
              <a:t>שיטות</a:t>
            </a:r>
          </a:p>
        </p:txBody>
      </p:sp>
      <p:sp>
        <p:nvSpPr>
          <p:cNvPr id="3" name="מציין מיקום תוכן 2">
            <a:extLst>
              <a:ext uri="{FF2B5EF4-FFF2-40B4-BE49-F238E27FC236}">
                <a16:creationId xmlns:a16="http://schemas.microsoft.com/office/drawing/2014/main" id="{F318E007-B7CE-42F5-80D8-4A0AF63EBB54}"/>
              </a:ext>
            </a:extLst>
          </p:cNvPr>
          <p:cNvSpPr>
            <a:spLocks noGrp="1"/>
          </p:cNvSpPr>
          <p:nvPr>
            <p:ph idx="1"/>
          </p:nvPr>
        </p:nvSpPr>
        <p:spPr>
          <a:xfrm>
            <a:off x="452487" y="1904213"/>
            <a:ext cx="11293311" cy="4854805"/>
          </a:xfrm>
        </p:spPr>
        <p:txBody>
          <a:bodyPr>
            <a:normAutofit fontScale="40000" lnSpcReduction="20000"/>
          </a:bodyPr>
          <a:lstStyle/>
          <a:p>
            <a:pPr marL="0" indent="0">
              <a:buNone/>
            </a:pPr>
            <a:r>
              <a:rPr lang="he-IL" sz="5000" dirty="0">
                <a:solidFill>
                  <a:srgbClr val="2C4E2F"/>
                </a:solidFill>
                <a:latin typeface="Gisha" panose="020B0502040204020203" pitchFamily="34" charset="-79"/>
                <a:cs typeface="Gisha" panose="020B0502040204020203" pitchFamily="34" charset="-79"/>
              </a:rPr>
              <a:t>מבנה הניסוי</a:t>
            </a:r>
          </a:p>
          <a:p>
            <a:r>
              <a:rPr lang="he-IL" sz="4000" dirty="0">
                <a:solidFill>
                  <a:schemeClr val="bg1">
                    <a:lumMod val="50000"/>
                  </a:schemeClr>
                </a:solidFill>
                <a:latin typeface="Gisha" panose="020B0502040204020203" pitchFamily="34" charset="-79"/>
                <a:cs typeface="Gisha" panose="020B0502040204020203" pitchFamily="34" charset="-79"/>
              </a:rPr>
              <a:t>הניסוי נערך בשדה תירס בארבעה בלוקים. בכל בלוק חלקה אחת בלתי תלויה משני הטיפולים הבאים:</a:t>
            </a:r>
          </a:p>
          <a:p>
            <a:pPr marL="0" indent="0">
              <a:buNone/>
            </a:pPr>
            <a:r>
              <a:rPr lang="he-IL" sz="4000" dirty="0">
                <a:solidFill>
                  <a:schemeClr val="bg1">
                    <a:lumMod val="50000"/>
                  </a:schemeClr>
                </a:solidFill>
                <a:latin typeface="Gisha" panose="020B0502040204020203" pitchFamily="34" charset="-79"/>
                <a:cs typeface="Gisha" panose="020B0502040204020203" pitchFamily="34" charset="-79"/>
              </a:rPr>
              <a:t>1. ביקורת (להלן חשופות) - נותרו חשופות במהלך החורף</a:t>
            </a:r>
          </a:p>
          <a:p>
            <a:pPr marL="0" indent="0">
              <a:buNone/>
            </a:pPr>
            <a:r>
              <a:rPr lang="he-IL" sz="4000" dirty="0">
                <a:solidFill>
                  <a:schemeClr val="bg1">
                    <a:lumMod val="50000"/>
                  </a:schemeClr>
                </a:solidFill>
                <a:latin typeface="Gisha" panose="020B0502040204020203" pitchFamily="34" charset="-79"/>
                <a:cs typeface="Gisha" panose="020B0502040204020203" pitchFamily="34" charset="-79"/>
              </a:rPr>
              <a:t>2. גידולי שירות  (להלן ג"ש) - נזרעו בג"ש</a:t>
            </a:r>
          </a:p>
          <a:p>
            <a:pPr marL="0" indent="0">
              <a:buNone/>
            </a:pPr>
            <a:r>
              <a:rPr lang="he-IL" sz="5000" dirty="0">
                <a:solidFill>
                  <a:srgbClr val="2C4E2F"/>
                </a:solidFill>
                <a:latin typeface="Gisha" panose="020B0502040204020203" pitchFamily="34" charset="-79"/>
                <a:cs typeface="Gisha" panose="020B0502040204020203" pitchFamily="34" charset="-79"/>
              </a:rPr>
              <a:t>סוגי דיגום</a:t>
            </a:r>
          </a:p>
          <a:p>
            <a:r>
              <a:rPr lang="he-IL" sz="4000" dirty="0">
                <a:solidFill>
                  <a:schemeClr val="bg1">
                    <a:lumMod val="50000"/>
                  </a:schemeClr>
                </a:solidFill>
                <a:latin typeface="Gisha" panose="020B0502040204020203" pitchFamily="34" charset="-79"/>
                <a:cs typeface="Gisha" panose="020B0502040204020203" pitchFamily="34" charset="-79"/>
              </a:rPr>
              <a:t>סיווג וספירה לסדרות של אקריות</a:t>
            </a:r>
          </a:p>
          <a:p>
            <a:r>
              <a:rPr lang="he-IL" sz="4000" dirty="0">
                <a:solidFill>
                  <a:schemeClr val="bg1">
                    <a:lumMod val="50000"/>
                  </a:schemeClr>
                </a:solidFill>
                <a:latin typeface="Gisha" panose="020B0502040204020203" pitchFamily="34" charset="-79"/>
                <a:cs typeface="Gisha" panose="020B0502040204020203" pitchFamily="34" charset="-79"/>
              </a:rPr>
              <a:t>כמות חומר אורגני</a:t>
            </a:r>
          </a:p>
          <a:p>
            <a:r>
              <a:rPr lang="he-IL" sz="4000" dirty="0">
                <a:solidFill>
                  <a:schemeClr val="bg1">
                    <a:lumMod val="50000"/>
                  </a:schemeClr>
                </a:solidFill>
                <a:latin typeface="Gisha" panose="020B0502040204020203" pitchFamily="34" charset="-79"/>
                <a:cs typeface="Gisha" panose="020B0502040204020203" pitchFamily="34" charset="-79"/>
              </a:rPr>
              <a:t>תכולת </a:t>
            </a:r>
            <a:r>
              <a:rPr lang="en-US" sz="4000" dirty="0">
                <a:solidFill>
                  <a:schemeClr val="bg1">
                    <a:lumMod val="50000"/>
                  </a:schemeClr>
                </a:solidFill>
                <a:latin typeface="Gisha" panose="020B0502040204020203" pitchFamily="34" charset="-79"/>
                <a:cs typeface="Gisha" panose="020B0502040204020203" pitchFamily="34" charset="-79"/>
              </a:rPr>
              <a:t>NPK</a:t>
            </a:r>
          </a:p>
          <a:p>
            <a:r>
              <a:rPr lang="he-IL" sz="4000" dirty="0">
                <a:solidFill>
                  <a:schemeClr val="bg1">
                    <a:lumMod val="50000"/>
                  </a:schemeClr>
                </a:solidFill>
                <a:latin typeface="Gisha" panose="020B0502040204020203" pitchFamily="34" charset="-79"/>
                <a:cs typeface="Gisha" panose="020B0502040204020203" pitchFamily="34" charset="-79"/>
              </a:rPr>
              <a:t>רטיבות  קרקע</a:t>
            </a:r>
          </a:p>
          <a:p>
            <a:r>
              <a:rPr lang="he-IL" sz="4000" dirty="0">
                <a:solidFill>
                  <a:schemeClr val="bg1">
                    <a:lumMod val="50000"/>
                  </a:schemeClr>
                </a:solidFill>
                <a:latin typeface="Gisha" panose="020B0502040204020203" pitchFamily="34" charset="-79"/>
                <a:cs typeface="Gisha" panose="020B0502040204020203" pitchFamily="34" charset="-79"/>
              </a:rPr>
              <a:t>בדיקת התנגדות לחדירה לקרקע ביחידות </a:t>
            </a:r>
            <a:r>
              <a:rPr lang="en-US" sz="4000" dirty="0">
                <a:solidFill>
                  <a:schemeClr val="bg1">
                    <a:lumMod val="50000"/>
                  </a:schemeClr>
                </a:solidFill>
                <a:latin typeface="Gisha" panose="020B0502040204020203" pitchFamily="34" charset="-79"/>
                <a:cs typeface="Gisha" panose="020B0502040204020203" pitchFamily="34" charset="-79"/>
              </a:rPr>
              <a:t>MPa</a:t>
            </a:r>
            <a:r>
              <a:rPr lang="he-IL" sz="4000" dirty="0">
                <a:solidFill>
                  <a:schemeClr val="bg1">
                    <a:lumMod val="50000"/>
                  </a:schemeClr>
                </a:solidFill>
                <a:latin typeface="Gisha" panose="020B0502040204020203" pitchFamily="34" charset="-79"/>
                <a:cs typeface="Gisha" panose="020B0502040204020203" pitchFamily="34" charset="-79"/>
              </a:rPr>
              <a:t> באמצעות </a:t>
            </a:r>
            <a:r>
              <a:rPr lang="he-IL" sz="4000" dirty="0" err="1">
                <a:solidFill>
                  <a:schemeClr val="bg1">
                    <a:lumMod val="50000"/>
                  </a:schemeClr>
                </a:solidFill>
                <a:latin typeface="Gisha" panose="020B0502040204020203" pitchFamily="34" charset="-79"/>
                <a:cs typeface="Gisha" panose="020B0502040204020203" pitchFamily="34" charset="-79"/>
              </a:rPr>
              <a:t>פנטרומטר</a:t>
            </a:r>
            <a:r>
              <a:rPr lang="he-IL" sz="4000" dirty="0">
                <a:solidFill>
                  <a:schemeClr val="bg1">
                    <a:lumMod val="50000"/>
                  </a:schemeClr>
                </a:solidFill>
                <a:latin typeface="Gisha" panose="020B0502040204020203" pitchFamily="34" charset="-79"/>
                <a:cs typeface="Gisha" panose="020B0502040204020203" pitchFamily="34" charset="-79"/>
              </a:rPr>
              <a:t>. </a:t>
            </a:r>
          </a:p>
          <a:p>
            <a:pPr marL="0" indent="0">
              <a:buNone/>
            </a:pPr>
            <a:r>
              <a:rPr lang="he-IL" sz="5000" dirty="0">
                <a:solidFill>
                  <a:srgbClr val="2C4E2F"/>
                </a:solidFill>
                <a:latin typeface="Gisha" panose="020B0502040204020203" pitchFamily="34" charset="-79"/>
                <a:cs typeface="Gisha" panose="020B0502040204020203" pitchFamily="34" charset="-79"/>
              </a:rPr>
              <a:t>מועדי דיגום</a:t>
            </a:r>
          </a:p>
          <a:p>
            <a:r>
              <a:rPr lang="he-IL" sz="4000" dirty="0">
                <a:solidFill>
                  <a:schemeClr val="bg1">
                    <a:lumMod val="50000"/>
                  </a:schemeClr>
                </a:solidFill>
                <a:latin typeface="Gisha" panose="020B0502040204020203" pitchFamily="34" charset="-79"/>
                <a:cs typeface="Gisha" panose="020B0502040204020203" pitchFamily="34" charset="-79"/>
              </a:rPr>
              <a:t>מועד א' - השקיה+ 0 ימים </a:t>
            </a:r>
          </a:p>
          <a:p>
            <a:r>
              <a:rPr lang="he-IL" sz="4000" dirty="0">
                <a:solidFill>
                  <a:schemeClr val="bg1">
                    <a:lumMod val="50000"/>
                  </a:schemeClr>
                </a:solidFill>
                <a:latin typeface="Gisha" panose="020B0502040204020203" pitchFamily="34" charset="-79"/>
                <a:cs typeface="Gisha" panose="020B0502040204020203" pitchFamily="34" charset="-79"/>
              </a:rPr>
              <a:t>מועד ב' - השקיה+ 2 ימים</a:t>
            </a:r>
          </a:p>
          <a:p>
            <a:r>
              <a:rPr lang="he-IL" sz="4000" dirty="0">
                <a:solidFill>
                  <a:schemeClr val="bg1">
                    <a:lumMod val="50000"/>
                  </a:schemeClr>
                </a:solidFill>
                <a:latin typeface="Gisha" panose="020B0502040204020203" pitchFamily="34" charset="-79"/>
                <a:cs typeface="Gisha" panose="020B0502040204020203" pitchFamily="34" charset="-79"/>
              </a:rPr>
              <a:t>מועד ג' – השקיה+ 5 ימים</a:t>
            </a:r>
          </a:p>
          <a:p>
            <a:endParaRPr lang="he-IL" dirty="0"/>
          </a:p>
        </p:txBody>
      </p:sp>
    </p:spTree>
    <p:extLst>
      <p:ext uri="{BB962C8B-B14F-4D97-AF65-F5344CB8AC3E}">
        <p14:creationId xmlns:p14="http://schemas.microsoft.com/office/powerpoint/2010/main" val="122050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BE400B-7249-4865-A876-C4407440E9E3}"/>
              </a:ext>
            </a:extLst>
          </p:cNvPr>
          <p:cNvSpPr>
            <a:spLocks noGrp="1"/>
          </p:cNvSpPr>
          <p:nvPr>
            <p:ph type="title"/>
          </p:nvPr>
        </p:nvSpPr>
        <p:spPr/>
        <p:txBody>
          <a:bodyPr/>
          <a:lstStyle/>
          <a:p>
            <a:pPr algn="ctr"/>
            <a:r>
              <a:rPr lang="he-IL" sz="3600" dirty="0">
                <a:latin typeface="Gisha" panose="020B0502040204020203" pitchFamily="34" charset="-79"/>
                <a:cs typeface="Gisha" panose="020B0502040204020203" pitchFamily="34" charset="-79"/>
              </a:rPr>
              <a:t>שיטות</a:t>
            </a:r>
            <a:r>
              <a:rPr lang="he-IL" dirty="0">
                <a:latin typeface="Gisha" panose="020B0502040204020203" pitchFamily="34" charset="-79"/>
                <a:cs typeface="Gisha" panose="020B0502040204020203" pitchFamily="34" charset="-79"/>
              </a:rPr>
              <a:t> </a:t>
            </a:r>
            <a:r>
              <a:rPr lang="he-IL" sz="2000" dirty="0">
                <a:latin typeface="Gisha" panose="020B0502040204020203" pitchFamily="34" charset="-79"/>
                <a:cs typeface="Gisha" panose="020B0502040204020203" pitchFamily="34" charset="-79"/>
              </a:rPr>
              <a:t>(המשך)</a:t>
            </a:r>
          </a:p>
        </p:txBody>
      </p:sp>
      <p:pic>
        <p:nvPicPr>
          <p:cNvPr id="5" name="מציין מיקום תוכן 4">
            <a:extLst>
              <a:ext uri="{FF2B5EF4-FFF2-40B4-BE49-F238E27FC236}">
                <a16:creationId xmlns:a16="http://schemas.microsoft.com/office/drawing/2014/main" id="{F0957590-07E4-4530-9464-A99806E43FEE}"/>
              </a:ext>
            </a:extLst>
          </p:cNvPr>
          <p:cNvPicPr>
            <a:picLocks noGrp="1" noChangeAspect="1"/>
          </p:cNvPicPr>
          <p:nvPr>
            <p:ph sz="half" idx="1"/>
          </p:nvPr>
        </p:nvPicPr>
        <p:blipFill>
          <a:blip r:embed="rId3"/>
          <a:stretch>
            <a:fillRect/>
          </a:stretch>
        </p:blipFill>
        <p:spPr>
          <a:xfrm>
            <a:off x="448847" y="1876924"/>
            <a:ext cx="3750175" cy="3036973"/>
          </a:xfrm>
          <a:prstGeom prst="rect">
            <a:avLst/>
          </a:prstGeom>
        </p:spPr>
      </p:pic>
      <p:sp>
        <p:nvSpPr>
          <p:cNvPr id="4" name="מציין מיקום תוכן 3">
            <a:extLst>
              <a:ext uri="{FF2B5EF4-FFF2-40B4-BE49-F238E27FC236}">
                <a16:creationId xmlns:a16="http://schemas.microsoft.com/office/drawing/2014/main" id="{93652B5C-AFDE-4129-9FD1-A4187A79827A}"/>
              </a:ext>
            </a:extLst>
          </p:cNvPr>
          <p:cNvSpPr>
            <a:spLocks noGrp="1"/>
          </p:cNvSpPr>
          <p:nvPr>
            <p:ph sz="half" idx="2"/>
          </p:nvPr>
        </p:nvSpPr>
        <p:spPr>
          <a:xfrm>
            <a:off x="5816338" y="2228003"/>
            <a:ext cx="5794471" cy="3633047"/>
          </a:xfrm>
        </p:spPr>
        <p:txBody>
          <a:bodyPr>
            <a:normAutofit lnSpcReduction="10000"/>
          </a:bodyPr>
          <a:lstStyle/>
          <a:p>
            <a:pPr marL="0" indent="0">
              <a:buNone/>
            </a:pPr>
            <a:r>
              <a:rPr lang="he-IL" sz="2800" dirty="0">
                <a:solidFill>
                  <a:srgbClr val="2C4E2F"/>
                </a:solidFill>
                <a:latin typeface="Gisha" panose="020B0502040204020203" pitchFamily="34" charset="-79"/>
                <a:cs typeface="Gisha" panose="020B0502040204020203" pitchFamily="34" charset="-79"/>
              </a:rPr>
              <a:t>דיגום קרקע</a:t>
            </a:r>
          </a:p>
          <a:p>
            <a:pPr marL="0" indent="0">
              <a:buNone/>
            </a:pPr>
            <a:r>
              <a:rPr lang="he-IL" sz="2400" dirty="0">
                <a:solidFill>
                  <a:schemeClr val="bg1">
                    <a:lumMod val="50000"/>
                  </a:schemeClr>
                </a:solidFill>
                <a:latin typeface="Gisha" panose="020B0502040204020203" pitchFamily="34" charset="-79"/>
                <a:cs typeface="Gisha" panose="020B0502040204020203" pitchFamily="34" charset="-79"/>
              </a:rPr>
              <a:t>מכל חלקה נלקחה דגימה אחת שהורכבה מעשר נקודות דיגום, שמוקמו באמצע המרחק בין צינור הטפטוף לשורת התירס, לעומק 20 </a:t>
            </a:r>
            <a:r>
              <a:rPr lang="he-IL" sz="2400">
                <a:solidFill>
                  <a:schemeClr val="bg1">
                    <a:lumMod val="50000"/>
                  </a:schemeClr>
                </a:solidFill>
                <a:latin typeface="Gisha" panose="020B0502040204020203" pitchFamily="34" charset="-79"/>
                <a:cs typeface="Gisha" panose="020B0502040204020203" pitchFamily="34" charset="-79"/>
              </a:rPr>
              <a:t>ס"מ. בתמונה העליונה.</a:t>
            </a:r>
          </a:p>
          <a:p>
            <a:pPr marL="0" indent="0">
              <a:buNone/>
            </a:pPr>
            <a:endParaRPr lang="he-IL" sz="2400" dirty="0">
              <a:solidFill>
                <a:schemeClr val="bg1">
                  <a:lumMod val="50000"/>
                </a:schemeClr>
              </a:solidFill>
              <a:latin typeface="Gisha" panose="020B0502040204020203" pitchFamily="34" charset="-79"/>
              <a:cs typeface="Gisha" panose="020B0502040204020203" pitchFamily="34" charset="-79"/>
            </a:endParaRPr>
          </a:p>
          <a:p>
            <a:pPr marL="0" indent="0">
              <a:buNone/>
            </a:pPr>
            <a:r>
              <a:rPr lang="he-IL" sz="2400" dirty="0">
                <a:solidFill>
                  <a:schemeClr val="bg1">
                    <a:lumMod val="50000"/>
                  </a:schemeClr>
                </a:solidFill>
                <a:latin typeface="Gisha" panose="020B0502040204020203" pitchFamily="34" charset="-79"/>
                <a:cs typeface="Gisha" panose="020B0502040204020203" pitchFamily="34" charset="-79"/>
              </a:rPr>
              <a:t>כלי הדיגום - את ייעודי </a:t>
            </a:r>
            <a:r>
              <a:rPr lang="he-IL" sz="2400">
                <a:solidFill>
                  <a:schemeClr val="bg1">
                    <a:lumMod val="50000"/>
                  </a:schemeClr>
                </a:solidFill>
                <a:latin typeface="Gisha" panose="020B0502040204020203" pitchFamily="34" charset="-79"/>
                <a:cs typeface="Gisha" panose="020B0502040204020203" pitchFamily="34" charset="-79"/>
              </a:rPr>
              <a:t>לדיגומי קרקע</a:t>
            </a:r>
            <a:r>
              <a:rPr lang="en-US" sz="2400">
                <a:solidFill>
                  <a:schemeClr val="bg1">
                    <a:lumMod val="50000"/>
                  </a:schemeClr>
                </a:solidFill>
                <a:latin typeface="Gisha" panose="020B0502040204020203" pitchFamily="34" charset="-79"/>
                <a:cs typeface="Gisha" panose="020B0502040204020203" pitchFamily="34" charset="-79"/>
              </a:rPr>
              <a:t>(Prong) </a:t>
            </a:r>
            <a:endParaRPr lang="he-IL" sz="2400">
              <a:solidFill>
                <a:schemeClr val="bg1">
                  <a:lumMod val="50000"/>
                </a:schemeClr>
              </a:solidFill>
              <a:latin typeface="Gisha" panose="020B0502040204020203" pitchFamily="34" charset="-79"/>
              <a:cs typeface="Gisha" panose="020B0502040204020203" pitchFamily="34" charset="-79"/>
            </a:endParaRPr>
          </a:p>
          <a:p>
            <a:pPr marL="0" indent="0">
              <a:buNone/>
            </a:pPr>
            <a:r>
              <a:rPr lang="he-IL" sz="2400">
                <a:solidFill>
                  <a:schemeClr val="bg1">
                    <a:lumMod val="50000"/>
                  </a:schemeClr>
                </a:solidFill>
                <a:latin typeface="Gisha" panose="020B0502040204020203" pitchFamily="34" charset="-79"/>
                <a:cs typeface="Gisha" panose="020B0502040204020203" pitchFamily="34" charset="-79"/>
              </a:rPr>
              <a:t>בתמונה התחתונה</a:t>
            </a:r>
            <a:endParaRPr lang="en-US" sz="2400" dirty="0">
              <a:solidFill>
                <a:schemeClr val="bg1">
                  <a:lumMod val="50000"/>
                </a:schemeClr>
              </a:solidFill>
              <a:latin typeface="Gisha" panose="020B0502040204020203" pitchFamily="34" charset="-79"/>
              <a:cs typeface="Gisha" panose="020B0502040204020203" pitchFamily="34" charset="-79"/>
            </a:endParaRPr>
          </a:p>
          <a:p>
            <a:endParaRPr lang="he-IL" dirty="0"/>
          </a:p>
        </p:txBody>
      </p:sp>
      <p:pic>
        <p:nvPicPr>
          <p:cNvPr id="3" name="Picture 2"/>
          <p:cNvPicPr>
            <a:picLocks noChangeAspect="1"/>
          </p:cNvPicPr>
          <p:nvPr/>
        </p:nvPicPr>
        <p:blipFill>
          <a:blip r:embed="rId4"/>
          <a:stretch>
            <a:fillRect/>
          </a:stretch>
        </p:blipFill>
        <p:spPr>
          <a:xfrm>
            <a:off x="460879" y="4926100"/>
            <a:ext cx="3726111" cy="2071148"/>
          </a:xfrm>
          <a:prstGeom prst="rect">
            <a:avLst/>
          </a:prstGeom>
        </p:spPr>
      </p:pic>
    </p:spTree>
    <p:extLst>
      <p:ext uri="{BB962C8B-B14F-4D97-AF65-F5344CB8AC3E}">
        <p14:creationId xmlns:p14="http://schemas.microsoft.com/office/powerpoint/2010/main" val="352345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162E01-F22F-421D-B671-412A21B1BD32}"/>
              </a:ext>
            </a:extLst>
          </p:cNvPr>
          <p:cNvSpPr>
            <a:spLocks noGrp="1"/>
          </p:cNvSpPr>
          <p:nvPr>
            <p:ph type="title"/>
          </p:nvPr>
        </p:nvSpPr>
        <p:spPr/>
        <p:txBody>
          <a:bodyPr>
            <a:normAutofit/>
          </a:bodyPr>
          <a:lstStyle/>
          <a:p>
            <a:pPr algn="ctr"/>
            <a:r>
              <a:rPr lang="he-IL" sz="3600" dirty="0">
                <a:latin typeface="Gisha" panose="020B0502040204020203" pitchFamily="34" charset="-79"/>
                <a:cs typeface="Gisha" panose="020B0502040204020203" pitchFamily="34" charset="-79"/>
              </a:rPr>
              <a:t>שיטות </a:t>
            </a:r>
            <a:r>
              <a:rPr lang="he-IL" sz="2000" dirty="0">
                <a:latin typeface="Gisha" panose="020B0502040204020203" pitchFamily="34" charset="-79"/>
                <a:cs typeface="Gisha" panose="020B0502040204020203" pitchFamily="34" charset="-79"/>
              </a:rPr>
              <a:t>(המשך)</a:t>
            </a:r>
          </a:p>
        </p:txBody>
      </p:sp>
      <p:pic>
        <p:nvPicPr>
          <p:cNvPr id="5" name="מציין מיקום תוכן 4">
            <a:extLst>
              <a:ext uri="{FF2B5EF4-FFF2-40B4-BE49-F238E27FC236}">
                <a16:creationId xmlns:a16="http://schemas.microsoft.com/office/drawing/2014/main" id="{B98FCC54-DA46-42D4-9C08-71EC01C6CC60}"/>
              </a:ext>
            </a:extLst>
          </p:cNvPr>
          <p:cNvPicPr>
            <a:picLocks noGrp="1" noChangeAspect="1"/>
          </p:cNvPicPr>
          <p:nvPr>
            <p:ph sz="half" idx="1"/>
          </p:nvPr>
        </p:nvPicPr>
        <p:blipFill>
          <a:blip r:embed="rId2"/>
          <a:stretch>
            <a:fillRect/>
          </a:stretch>
        </p:blipFill>
        <p:spPr>
          <a:xfrm>
            <a:off x="491440" y="2360899"/>
            <a:ext cx="2789088" cy="3767443"/>
          </a:xfrm>
          <a:prstGeom prst="rect">
            <a:avLst/>
          </a:prstGeom>
        </p:spPr>
      </p:pic>
      <p:sp>
        <p:nvSpPr>
          <p:cNvPr id="4" name="מציין מיקום תוכן 3">
            <a:extLst>
              <a:ext uri="{FF2B5EF4-FFF2-40B4-BE49-F238E27FC236}">
                <a16:creationId xmlns:a16="http://schemas.microsoft.com/office/drawing/2014/main" id="{F385E128-D82A-46E8-95F9-7C2E31931907}"/>
              </a:ext>
            </a:extLst>
          </p:cNvPr>
          <p:cNvSpPr>
            <a:spLocks noGrp="1"/>
          </p:cNvSpPr>
          <p:nvPr>
            <p:ph sz="half" idx="2"/>
          </p:nvPr>
        </p:nvSpPr>
        <p:spPr>
          <a:xfrm>
            <a:off x="6278168" y="2221855"/>
            <a:ext cx="5422392" cy="4078529"/>
          </a:xfrm>
        </p:spPr>
        <p:txBody>
          <a:bodyPr>
            <a:normAutofit fontScale="92500" lnSpcReduction="20000"/>
          </a:bodyPr>
          <a:lstStyle/>
          <a:p>
            <a:pPr marL="0" indent="0">
              <a:buNone/>
            </a:pPr>
            <a:r>
              <a:rPr lang="he-IL" sz="3000" dirty="0">
                <a:solidFill>
                  <a:srgbClr val="2C4E2F"/>
                </a:solidFill>
                <a:latin typeface="Gisha" panose="020B0502040204020203" pitchFamily="34" charset="-79"/>
                <a:cs typeface="Gisha" panose="020B0502040204020203" pitchFamily="34" charset="-79"/>
              </a:rPr>
              <a:t>התנגדות לחדירת </a:t>
            </a:r>
            <a:r>
              <a:rPr lang="he-IL" sz="3000" dirty="0" err="1">
                <a:solidFill>
                  <a:srgbClr val="2C4E2F"/>
                </a:solidFill>
                <a:latin typeface="Gisha" panose="020B0502040204020203" pitchFamily="34" charset="-79"/>
                <a:cs typeface="Gisha" panose="020B0502040204020203" pitchFamily="34" charset="-79"/>
              </a:rPr>
              <a:t>פנטרומטר</a:t>
            </a:r>
            <a:r>
              <a:rPr lang="he-IL" sz="3000" dirty="0">
                <a:solidFill>
                  <a:srgbClr val="2C4E2F"/>
                </a:solidFill>
                <a:latin typeface="Gisha" panose="020B0502040204020203" pitchFamily="34" charset="-79"/>
                <a:cs typeface="Gisha" panose="020B0502040204020203" pitchFamily="34" charset="-79"/>
              </a:rPr>
              <a:t> </a:t>
            </a:r>
          </a:p>
          <a:p>
            <a:pPr marL="0" indent="0">
              <a:buNone/>
            </a:pPr>
            <a:r>
              <a:rPr lang="he-IL" sz="2000" dirty="0">
                <a:solidFill>
                  <a:schemeClr val="bg1">
                    <a:lumMod val="50000"/>
                  </a:schemeClr>
                </a:solidFill>
                <a:latin typeface="Gisha" panose="020B0502040204020203" pitchFamily="34" charset="-79"/>
                <a:cs typeface="Gisha" panose="020B0502040204020203" pitchFamily="34" charset="-79"/>
              </a:rPr>
              <a:t>מדידת התנגדות לעומק 30 ס"מ בצמוד לדיגום קרקע. בוצע במועדים א' ו-ג' בלבד. </a:t>
            </a:r>
          </a:p>
          <a:p>
            <a:pPr marL="0" indent="0">
              <a:buNone/>
            </a:pPr>
            <a:r>
              <a:rPr lang="he-IL" sz="2000" dirty="0">
                <a:solidFill>
                  <a:schemeClr val="bg1">
                    <a:lumMod val="50000"/>
                  </a:schemeClr>
                </a:solidFill>
                <a:latin typeface="Gisha" panose="020B0502040204020203" pitchFamily="34" charset="-79"/>
                <a:cs typeface="Gisha" panose="020B0502040204020203" pitchFamily="34" charset="-79"/>
              </a:rPr>
              <a:t>נרשם: עומק חדירת המוט. התנגדות לחדירה לקרקע ביחידות </a:t>
            </a:r>
            <a:r>
              <a:rPr lang="en-US" sz="2000" dirty="0">
                <a:solidFill>
                  <a:schemeClr val="bg1">
                    <a:lumMod val="50000"/>
                  </a:schemeClr>
                </a:solidFill>
                <a:latin typeface="Gisha" panose="020B0502040204020203" pitchFamily="34" charset="-79"/>
                <a:cs typeface="Gisha" panose="020B0502040204020203" pitchFamily="34" charset="-79"/>
              </a:rPr>
              <a:t>kPa/cm2.</a:t>
            </a:r>
          </a:p>
          <a:p>
            <a:endParaRPr lang="en-US" sz="2000" dirty="0">
              <a:latin typeface="Gisha" panose="020B0502040204020203" pitchFamily="34" charset="-79"/>
              <a:cs typeface="Gisha" panose="020B0502040204020203" pitchFamily="34" charset="-79"/>
            </a:endParaRPr>
          </a:p>
          <a:p>
            <a:pPr marL="0" indent="0">
              <a:buNone/>
            </a:pPr>
            <a:r>
              <a:rPr lang="he-IL" sz="3000" dirty="0">
                <a:solidFill>
                  <a:srgbClr val="2C4E2F"/>
                </a:solidFill>
                <a:latin typeface="Gisha" panose="020B0502040204020203" pitchFamily="34" charset="-79"/>
                <a:cs typeface="Gisha" panose="020B0502040204020203" pitchFamily="34" charset="-79"/>
              </a:rPr>
              <a:t>רטיבות קרקע משקלית</a:t>
            </a:r>
          </a:p>
          <a:p>
            <a:pPr marL="0" indent="0">
              <a:buNone/>
            </a:pPr>
            <a:r>
              <a:rPr lang="he-IL" sz="2000" dirty="0">
                <a:solidFill>
                  <a:schemeClr val="bg1">
                    <a:lumMod val="50000"/>
                  </a:schemeClr>
                </a:solidFill>
                <a:latin typeface="Gisha" panose="020B0502040204020203" pitchFamily="34" charset="-79"/>
                <a:cs typeface="Gisha" panose="020B0502040204020203" pitchFamily="34" charset="-79"/>
              </a:rPr>
              <a:t>שקילת בקבוק </a:t>
            </a:r>
            <a:r>
              <a:rPr lang="he-IL" sz="2000" dirty="0" err="1">
                <a:solidFill>
                  <a:schemeClr val="bg1">
                    <a:lumMod val="50000"/>
                  </a:schemeClr>
                </a:solidFill>
                <a:latin typeface="Gisha" panose="020B0502040204020203" pitchFamily="34" charset="-79"/>
                <a:cs typeface="Gisha" panose="020B0502040204020203" pitchFamily="34" charset="-79"/>
              </a:rPr>
              <a:t>סנטילציה</a:t>
            </a:r>
            <a:r>
              <a:rPr lang="he-IL" sz="2000" dirty="0">
                <a:solidFill>
                  <a:schemeClr val="bg1">
                    <a:lumMod val="50000"/>
                  </a:schemeClr>
                </a:solidFill>
                <a:latin typeface="Gisha" panose="020B0502040204020203" pitchFamily="34" charset="-79"/>
                <a:cs typeface="Gisha" panose="020B0502040204020203" pitchFamily="34" charset="-79"/>
              </a:rPr>
              <a:t> ריק. </a:t>
            </a:r>
          </a:p>
          <a:p>
            <a:pPr marL="0" indent="0">
              <a:buNone/>
            </a:pPr>
            <a:r>
              <a:rPr lang="he-IL" sz="2000" dirty="0">
                <a:solidFill>
                  <a:schemeClr val="bg1">
                    <a:lumMod val="50000"/>
                  </a:schemeClr>
                </a:solidFill>
                <a:latin typeface="Gisha" panose="020B0502040204020203" pitchFamily="34" charset="-79"/>
                <a:cs typeface="Gisha" panose="020B0502040204020203" pitchFamily="34" charset="-79"/>
              </a:rPr>
              <a:t>שקילת חומר רטוב הכולל דגימת קרקע. ייבוש בתנור, ולאחריה שקילת חומר יבש. חישוב אחוז חומר רטוב באמצעות נוסחה ייעודית.</a:t>
            </a:r>
          </a:p>
          <a:p>
            <a:endParaRPr lang="he-IL" dirty="0"/>
          </a:p>
        </p:txBody>
      </p:sp>
    </p:spTree>
    <p:extLst>
      <p:ext uri="{BB962C8B-B14F-4D97-AF65-F5344CB8AC3E}">
        <p14:creationId xmlns:p14="http://schemas.microsoft.com/office/powerpoint/2010/main" val="2260995093"/>
      </p:ext>
    </p:extLst>
  </p:cSld>
  <p:clrMapOvr>
    <a:masterClrMapping/>
  </p:clrMapOvr>
</p:sld>
</file>

<file path=ppt/theme/theme1.xml><?xml version="1.0" encoding="utf-8"?>
<a:theme xmlns:a="http://schemas.openxmlformats.org/drawingml/2006/main" name="דיבידנד">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FE4F3F-01CD-4CFC-B0B2-CD80DC163264}"/>
</file>

<file path=customXml/itemProps2.xml><?xml version="1.0" encoding="utf-8"?>
<ds:datastoreItem xmlns:ds="http://schemas.openxmlformats.org/officeDocument/2006/customXml" ds:itemID="{6AF8BCF7-FC3E-457B-A16C-E7DED3AAEF2C}"/>
</file>

<file path=docProps/app.xml><?xml version="1.0" encoding="utf-8"?>
<Properties xmlns="http://schemas.openxmlformats.org/officeDocument/2006/extended-properties" xmlns:vt="http://schemas.openxmlformats.org/officeDocument/2006/docPropsVTypes">
  <Template>TM03457464[[fn=דיבידנד]]</Template>
  <TotalTime>0</TotalTime>
  <Words>1523</Words>
  <Application>Microsoft Office PowerPoint</Application>
  <PresentationFormat>מסך רחב</PresentationFormat>
  <Paragraphs>137</Paragraphs>
  <Slides>21</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21</vt:i4>
      </vt:variant>
    </vt:vector>
  </HeadingPairs>
  <TitlesOfParts>
    <vt:vector size="28" baseType="lpstr">
      <vt:lpstr>Arial</vt:lpstr>
      <vt:lpstr>Calibri</vt:lpstr>
      <vt:lpstr>Gill Sans MT</vt:lpstr>
      <vt:lpstr>Gisha</vt:lpstr>
      <vt:lpstr>Wingdings</vt:lpstr>
      <vt:lpstr>Wingdings 2</vt:lpstr>
      <vt:lpstr>דיבידנד</vt:lpstr>
      <vt:lpstr>     השפעת גידולי שירות על שפע ומגוון ביולוגי של אקריות קרקע בגידול תירס    במסגרת קורס מחקר במדעי החיים, האוניברסיטה הפתוחה המחקר נערך בנווה יער  </vt:lpstr>
      <vt:lpstr>רקע</vt:lpstr>
      <vt:lpstr>רקע (המשך)</vt:lpstr>
      <vt:lpstr>רקע (המשך)</vt:lpstr>
      <vt:lpstr>השערות ושאלות המחקר</vt:lpstr>
      <vt:lpstr>מטרות המחקר</vt:lpstr>
      <vt:lpstr>שיטות</vt:lpstr>
      <vt:lpstr>שיטות (המשך)</vt:lpstr>
      <vt:lpstr>שיטות (המשך)</vt:lpstr>
      <vt:lpstr>שיטות (המשך)</vt:lpstr>
      <vt:lpstr>שיטות (המשך)</vt:lpstr>
      <vt:lpstr>שיטות (המשך)</vt:lpstr>
      <vt:lpstr>תוצאות ודיון- התנגדות לחדירה </vt:lpstr>
      <vt:lpstr>תוצאות ודיון- התנגדות לחדירה ורטיבות </vt:lpstr>
      <vt:lpstr>תוצאות ודיון- יסודות NPK</vt:lpstr>
      <vt:lpstr>תוצאות ודיון- תכולת חומר אורגני </vt:lpstr>
      <vt:lpstr>תוצאות ודיון- מגוון ושפע אקריות</vt:lpstr>
      <vt:lpstr>תוצאות ודיון- מגוון ושפע אקריות</vt:lpstr>
      <vt:lpstr>תוצאות ודיון- זיהוי לרמת המין</vt:lpstr>
      <vt:lpstr>סיכום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השפעת גידולי שירות על שפע ומגוון ביולוגי של אקריות קרקע בגידול תירס.</dc:title>
  <dc:creator/>
  <cp:keywords/>
  <dc:description/>
  <cp:lastModifiedBy/>
  <cp:revision>1</cp:revision>
  <dcterms:created xsi:type="dcterms:W3CDTF">2022-02-11T11:33:57Z</dcterms:created>
  <dcterms:modified xsi:type="dcterms:W3CDTF">2022-02-28T12:39:09Z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-409048655</vt:i4>
  </property>
  <property fmtid="{D5CDD505-2E9C-101B-9397-08002B2CF9AE}" pid="3" name="_NewReviewCycle">
    <vt:lpwstr/>
  </property>
  <property fmtid="{D5CDD505-2E9C-101B-9397-08002B2CF9AE}" pid="4" name="ContentTypeId">
    <vt:lpwstr>0x010100D6F61E74F7254FFAACE179AD514BF94B00E5BAFAE9EC481B44A887128AEA8B460D</vt:lpwstr>
  </property>
</Properties>
</file>